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4" r:id="rId5"/>
    <p:sldMasterId id="2147483660" r:id="rId6"/>
  </p:sldMasterIdLst>
  <p:notesMasterIdLst>
    <p:notesMasterId r:id="rId29"/>
  </p:notesMasterIdLst>
  <p:sldIdLst>
    <p:sldId id="2128752506" r:id="rId7"/>
    <p:sldId id="2128752474" r:id="rId8"/>
    <p:sldId id="2128752475" r:id="rId9"/>
    <p:sldId id="2128752512" r:id="rId10"/>
    <p:sldId id="2128752490" r:id="rId11"/>
    <p:sldId id="2128752501" r:id="rId12"/>
    <p:sldId id="2128752505" r:id="rId13"/>
    <p:sldId id="2128752477" r:id="rId14"/>
    <p:sldId id="2128752502" r:id="rId15"/>
    <p:sldId id="2128752478" r:id="rId16"/>
    <p:sldId id="2128752495" r:id="rId17"/>
    <p:sldId id="2128752513" r:id="rId18"/>
    <p:sldId id="2128752514" r:id="rId19"/>
    <p:sldId id="2128752510" r:id="rId20"/>
    <p:sldId id="2128752509" r:id="rId21"/>
    <p:sldId id="2128752504" r:id="rId22"/>
    <p:sldId id="2128752482" r:id="rId23"/>
    <p:sldId id="2128752511" r:id="rId24"/>
    <p:sldId id="2128752497" r:id="rId25"/>
    <p:sldId id="2128752486" r:id="rId26"/>
    <p:sldId id="2128752465" r:id="rId27"/>
    <p:sldId id="212875117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C15E25-B077-C6D0-6750-927A7D402F52}" name="Jorgenson, Amberly" initials="JA" userId="S::amberly.jorgenson@edelmandxi.com::55a8033f-fda8-47e7-9018-8a2262a8e471" providerId="AD"/>
  <p188:author id="{BD49B632-C3A4-F75B-63A6-AD938ABCC730}" name="Johnson, Danielle" initials="JD" userId="S::Danielle.Johnson@edelman.com::17684b4e-72a9-469d-930e-7669e3dac606" providerId="AD"/>
  <p188:author id="{CB097064-B215-ADE4-1830-511885254426}" name="Bates, Chip" initials="BC" userId="S::chip.bates@edible-inc.com::c384f5c8-e023-45bf-b7bf-2f5b8b6af6fa" providerId="AD"/>
  <p188:author id="{37769379-D847-B4B0-7DF8-B0B4461239CE}" name="Jorgenson, Amberly" initials="JA" userId="S::Amberly.Jorgenson@edelmanDXI.com::55a8033f-fda8-47e7-9018-8a2262a8e471" providerId="AD"/>
  <p188:author id="{A5B00C80-2B63-5194-5156-FBF664BA1CA0}" name="Nelson, Meredith" initials="NM" userId="S::Meredith.Nelson@edelmanDXI.com::c5e3d07f-9f0a-4122-90eb-dca00f038ebd" providerId="AD"/>
  <p188:author id="{02AEB1BE-78A0-5190-5D20-681C05598AA1}" name="Heflin, Christina" initials="HC" userId="S::Christina.Heflin@edible-inc.com::7c3755f1-654f-4b32-9d19-bee570b565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Nelson, Meredith" initials="NM [2]" lastIdx="6" clrIdx="6">
    <p:extLst>
      <p:ext uri="{19B8F6BF-5375-455C-9EA6-DF929625EA0E}">
        <p15:presenceInfo xmlns:p15="http://schemas.microsoft.com/office/powerpoint/2012/main" userId="S::Meredith.Nelson@edelmanDXI.com::c5e3d07f-9f0a-4122-90eb-dca00f038ebd" providerId="AD"/>
      </p:ext>
    </p:extLst>
  </p:cmAuthor>
  <p:cmAuthor id="1" name="Heflin, Christina" initials="HC" lastIdx="12" clrIdx="0">
    <p:extLst>
      <p:ext uri="{19B8F6BF-5375-455C-9EA6-DF929625EA0E}">
        <p15:presenceInfo xmlns:p15="http://schemas.microsoft.com/office/powerpoint/2012/main" userId="S::Christina.Heflin@edelman.com::c502c3f0-b304-427a-b23d-d18cc9b11fe8" providerId="AD"/>
      </p:ext>
    </p:extLst>
  </p:cmAuthor>
  <p:cmAuthor id="8" name="Smalzel, Fletcher" initials="SF" lastIdx="1" clrIdx="7">
    <p:extLst>
      <p:ext uri="{19B8F6BF-5375-455C-9EA6-DF929625EA0E}">
        <p15:presenceInfo xmlns:p15="http://schemas.microsoft.com/office/powerpoint/2012/main" userId="S::fletcher.smalzel@edelmandataxintelligence.com::b094d22b-8e12-4668-9591-40ce299aad98" providerId="AD"/>
      </p:ext>
    </p:extLst>
  </p:cmAuthor>
  <p:cmAuthor id="2" name="Nelson, Meredith" initials="NM" lastIdx="8" clrIdx="1">
    <p:extLst>
      <p:ext uri="{19B8F6BF-5375-455C-9EA6-DF929625EA0E}">
        <p15:presenceInfo xmlns:p15="http://schemas.microsoft.com/office/powerpoint/2012/main" userId="S::Meredith.Nelson@edelmandataxintelligence.com::c5e3d07f-9f0a-4122-90eb-dca00f038ebd" providerId="AD"/>
      </p:ext>
    </p:extLst>
  </p:cmAuthor>
  <p:cmAuthor id="3" name="Jorgenson, Amberly" initials="JA" lastIdx="8" clrIdx="2">
    <p:extLst>
      <p:ext uri="{19B8F6BF-5375-455C-9EA6-DF929625EA0E}">
        <p15:presenceInfo xmlns:p15="http://schemas.microsoft.com/office/powerpoint/2012/main" userId="S::amberly.jorgenson@edelmandataxintelligence.com::55a8033f-fda8-47e7-9018-8a2262a8e471" providerId="AD"/>
      </p:ext>
    </p:extLst>
  </p:cmAuthor>
  <p:cmAuthor id="4" name="Armentano, Alex" initials="AA" lastIdx="11" clrIdx="3">
    <p:extLst>
      <p:ext uri="{19B8F6BF-5375-455C-9EA6-DF929625EA0E}">
        <p15:presenceInfo xmlns:p15="http://schemas.microsoft.com/office/powerpoint/2012/main" userId="S::Alex.Armentano@edelman.com::a780670b-57df-4cff-93a8-9cfcf42eebfc" providerId="AD"/>
      </p:ext>
    </p:extLst>
  </p:cmAuthor>
  <p:cmAuthor id="5" name="Johnson, Danielle" initials="JD" lastIdx="2" clrIdx="4">
    <p:extLst>
      <p:ext uri="{19B8F6BF-5375-455C-9EA6-DF929625EA0E}">
        <p15:presenceInfo xmlns:p15="http://schemas.microsoft.com/office/powerpoint/2012/main" userId="S::Danielle.Johnson@edelman.com::17684b4e-72a9-469d-930e-7669e3dac606" providerId="AD"/>
      </p:ext>
    </p:extLst>
  </p:cmAuthor>
  <p:cmAuthor id="6" name="Bates, Chip" initials="BC" lastIdx="16" clrIdx="5">
    <p:extLst>
      <p:ext uri="{19B8F6BF-5375-455C-9EA6-DF929625EA0E}">
        <p15:presenceInfo xmlns:p15="http://schemas.microsoft.com/office/powerpoint/2012/main" userId="S::chip.bates@edible-inc.com::c384f5c8-e023-45bf-b7bf-2f5b8b6af6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560"/>
    <a:srgbClr val="F58320"/>
    <a:srgbClr val="00B050"/>
    <a:srgbClr val="FDC208"/>
    <a:srgbClr val="E80000"/>
    <a:srgbClr val="37180E"/>
    <a:srgbClr val="FFBC7F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AB3D2-23DF-4F86-8FB1-CFB7138C9F39}" v="250" dt="2022-01-12T22:09:46.177"/>
    <p1510:client id="{7B0B30E6-B29D-430C-A83F-21D59A4651BF}" v="1416" dt="2022-01-12T22:11:42.128"/>
    <p1510:client id="{8152B408-B8C8-4ADF-ACDA-274D144A0BC0}" v="9535" vWet="9537" dt="2022-01-12T19:47:24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Spend vs. Revenue for eCommerce</a:t>
            </a:r>
            <a:r>
              <a:rPr lang="en-US" sz="1800" baseline="0"/>
              <a:t> Partners</a:t>
            </a:r>
            <a:endParaRPr lang="en-US" sz="1800"/>
          </a:p>
        </c:rich>
      </c:tx>
      <c:layout>
        <c:manualLayout>
          <c:xMode val="edge"/>
          <c:yMode val="edge"/>
          <c:x val="0.33022642211207487"/>
          <c:y val="8.13953513213499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Spend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Instacart</c:v>
                </c:pt>
                <c:pt idx="1">
                  <c:v>Walmart</c:v>
                </c:pt>
                <c:pt idx="2">
                  <c:v>Kroger</c:v>
                </c:pt>
                <c:pt idx="3">
                  <c:v>Amazon</c:v>
                </c:pt>
                <c:pt idx="4">
                  <c:v>Quotient</c:v>
                </c:pt>
              </c:strCache>
            </c:strRef>
          </c:cat>
          <c:val>
            <c:numRef>
              <c:f>Sheet1!$B$2:$B$6</c:f>
              <c:numCache>
                <c:formatCode>_("$"* #,##0.00_);_("$"* \(#,##0.00\);_("$"* "-"??_);_(@_)</c:formatCode>
                <c:ptCount val="5"/>
                <c:pt idx="0">
                  <c:v>835924.65999999992</c:v>
                </c:pt>
                <c:pt idx="1">
                  <c:v>1129816</c:v>
                </c:pt>
                <c:pt idx="2">
                  <c:v>447953</c:v>
                </c:pt>
                <c:pt idx="3">
                  <c:v>212919.15341999993</c:v>
                </c:pt>
                <c:pt idx="4">
                  <c:v>224000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4-49FD-87F4-3297B63E11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Attributed Sales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Instacart</c:v>
                </c:pt>
                <c:pt idx="1">
                  <c:v>Walmart</c:v>
                </c:pt>
                <c:pt idx="2">
                  <c:v>Kroger</c:v>
                </c:pt>
                <c:pt idx="3">
                  <c:v>Amazon</c:v>
                </c:pt>
                <c:pt idx="4">
                  <c:v>Quotient</c:v>
                </c:pt>
              </c:strCache>
            </c:strRef>
          </c:cat>
          <c:val>
            <c:numRef>
              <c:f>Sheet1!$C$2:$C$6</c:f>
              <c:numCache>
                <c:formatCode>_("$"* #,##0.00_);_("$"* \(#,##0.00\);_("$"* "-"??_);_(@_)</c:formatCode>
                <c:ptCount val="5"/>
                <c:pt idx="0">
                  <c:v>7399625.9900000002</c:v>
                </c:pt>
                <c:pt idx="1">
                  <c:v>10616675.91</c:v>
                </c:pt>
                <c:pt idx="2">
                  <c:v>3853262.6</c:v>
                </c:pt>
                <c:pt idx="3">
                  <c:v>464598.40999999945</c:v>
                </c:pt>
                <c:pt idx="4">
                  <c:v>8400000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F4-49FD-87F4-3297B63E1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852384"/>
        <c:axId val="1248577664"/>
      </c:barChart>
      <c:catAx>
        <c:axId val="3585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577664"/>
        <c:crosses val="autoZero"/>
        <c:auto val="1"/>
        <c:lblAlgn val="ctr"/>
        <c:lblOffset val="100"/>
        <c:noMultiLvlLbl val="0"/>
      </c:catAx>
      <c:valAx>
        <c:axId val="1248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852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2"/>
      </a:solidFill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DDDD1E-6F4A-408A-87A9-487C3BF3F6D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9A814E-4B2A-4822-AE93-161FD327ED69}">
      <dgm:prSet phldrT="[Text]" custT="1"/>
      <dgm:spPr>
        <a:xfrm>
          <a:off x="1852100" y="335415"/>
          <a:ext cx="4551680" cy="4551680"/>
        </a:xfrm>
        <a:prstGeom prst="pie">
          <a:avLst>
            <a:gd name="adj1" fmla="val 16200000"/>
            <a:gd name="adj2" fmla="val 20520000"/>
          </a:avLst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F31850B2-F533-4C92-8E77-86E08EDF5D26}" type="parTrans" cxnId="{19C5FD73-0665-4B5C-8BD4-4CE076C4296C}">
      <dgm:prSet/>
      <dgm:spPr/>
      <dgm:t>
        <a:bodyPr/>
        <a:lstStyle/>
        <a:p>
          <a:endParaRPr lang="en-US" sz="1400"/>
        </a:p>
      </dgm:t>
    </dgm:pt>
    <dgm:pt modelId="{D67EE7D0-5125-473F-A2CC-002277444C37}" type="sibTrans" cxnId="{19C5FD73-0665-4B5C-8BD4-4CE076C4296C}">
      <dgm:prSet/>
      <dgm:spPr/>
      <dgm:t>
        <a:bodyPr/>
        <a:lstStyle/>
        <a:p>
          <a:endParaRPr lang="en-US" sz="1400"/>
        </a:p>
      </dgm:t>
    </dgm:pt>
    <dgm:pt modelId="{22056D4C-889B-49D8-B818-5A497CF48A72}">
      <dgm:prSet phldrT="[Text]" custT="1"/>
      <dgm:spPr>
        <a:xfrm>
          <a:off x="1891114" y="456793"/>
          <a:ext cx="4551680" cy="4551680"/>
        </a:xfrm>
        <a:prstGeom prst="pie">
          <a:avLst>
            <a:gd name="adj1" fmla="val 20520000"/>
            <a:gd name="adj2" fmla="val 324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35534B7A-6E5B-4167-8F85-865A18EB12E6}" type="parTrans" cxnId="{234FC67F-0EB8-43D2-83BC-42E7E64D718F}">
      <dgm:prSet/>
      <dgm:spPr/>
      <dgm:t>
        <a:bodyPr/>
        <a:lstStyle/>
        <a:p>
          <a:endParaRPr lang="en-US" sz="1400"/>
        </a:p>
      </dgm:t>
    </dgm:pt>
    <dgm:pt modelId="{6AEDD211-067C-431C-8D2D-34A1E63328BE}" type="sibTrans" cxnId="{234FC67F-0EB8-43D2-83BC-42E7E64D718F}">
      <dgm:prSet/>
      <dgm:spPr/>
      <dgm:t>
        <a:bodyPr/>
        <a:lstStyle/>
        <a:p>
          <a:endParaRPr lang="en-US" sz="1400"/>
        </a:p>
      </dgm:t>
    </dgm:pt>
    <dgm:pt modelId="{A2F2A873-F4CF-4B9D-87E8-DC216AD24D98}">
      <dgm:prSet phldrT="[Text]" custT="1"/>
      <dgm:spPr>
        <a:xfrm>
          <a:off x="1788159" y="531571"/>
          <a:ext cx="4551680" cy="4551680"/>
        </a:xfrm>
        <a:prstGeom prst="pie">
          <a:avLst>
            <a:gd name="adj1" fmla="val 3240000"/>
            <a:gd name="adj2" fmla="val 756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28DB74B6-4532-4DAD-AF9C-2B6D43600405}" type="parTrans" cxnId="{E978518D-35B6-4BAF-BD1D-87CE447FE431}">
      <dgm:prSet/>
      <dgm:spPr/>
      <dgm:t>
        <a:bodyPr/>
        <a:lstStyle/>
        <a:p>
          <a:endParaRPr lang="en-US" sz="1400"/>
        </a:p>
      </dgm:t>
    </dgm:pt>
    <dgm:pt modelId="{CB82791A-501D-4256-BDA5-50D710A5E6AC}" type="sibTrans" cxnId="{E978518D-35B6-4BAF-BD1D-87CE447FE431}">
      <dgm:prSet/>
      <dgm:spPr/>
      <dgm:t>
        <a:bodyPr/>
        <a:lstStyle/>
        <a:p>
          <a:endParaRPr lang="en-US" sz="1400"/>
        </a:p>
      </dgm:t>
    </dgm:pt>
    <dgm:pt modelId="{99DF2626-40C3-49E5-923E-B72037E32A66}">
      <dgm:prSet phldrT="[Text]" custT="1"/>
      <dgm:spPr>
        <a:xfrm>
          <a:off x="1685205" y="456793"/>
          <a:ext cx="4551680" cy="4551680"/>
        </a:xfrm>
        <a:prstGeom prst="pie">
          <a:avLst>
            <a:gd name="adj1" fmla="val 7560000"/>
            <a:gd name="adj2" fmla="val 1188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EA96B01E-1283-4AC1-8190-42E3FC9D7F6F}" type="parTrans" cxnId="{F54D3CE2-2D57-4ADF-9E6C-DB84CECCD2E7}">
      <dgm:prSet/>
      <dgm:spPr/>
      <dgm:t>
        <a:bodyPr/>
        <a:lstStyle/>
        <a:p>
          <a:endParaRPr lang="en-US" sz="1400"/>
        </a:p>
      </dgm:t>
    </dgm:pt>
    <dgm:pt modelId="{43440406-8363-4BDE-B560-04AE88598047}" type="sibTrans" cxnId="{F54D3CE2-2D57-4ADF-9E6C-DB84CECCD2E7}">
      <dgm:prSet/>
      <dgm:spPr/>
      <dgm:t>
        <a:bodyPr/>
        <a:lstStyle/>
        <a:p>
          <a:endParaRPr lang="en-US" sz="1400"/>
        </a:p>
      </dgm:t>
    </dgm:pt>
    <dgm:pt modelId="{BB3CA9CE-7735-43C9-9CE9-A5A5A936168C}">
      <dgm:prSet phldrT="[Text]" custT="1"/>
      <dgm:spPr>
        <a:xfrm>
          <a:off x="1724219" y="335415"/>
          <a:ext cx="4551680" cy="4551680"/>
        </a:xfrm>
        <a:prstGeom prst="pie">
          <a:avLst>
            <a:gd name="adj1" fmla="val 11880000"/>
            <a:gd name="adj2" fmla="val 16200000"/>
          </a:avLst>
        </a:prstGeom>
        <a:solidFill>
          <a:srgbClr val="F583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37A7D97B-8FB2-48AB-9699-CF2D603F016E}" type="parTrans" cxnId="{B4DB965B-41E5-446A-AE55-AD687B28940B}">
      <dgm:prSet/>
      <dgm:spPr/>
      <dgm:t>
        <a:bodyPr/>
        <a:lstStyle/>
        <a:p>
          <a:endParaRPr lang="en-US" sz="1400"/>
        </a:p>
      </dgm:t>
    </dgm:pt>
    <dgm:pt modelId="{9124A6A9-4E4C-4F99-B646-F6E54E4AD0C2}" type="sibTrans" cxnId="{B4DB965B-41E5-446A-AE55-AD687B28940B}">
      <dgm:prSet/>
      <dgm:spPr/>
      <dgm:t>
        <a:bodyPr/>
        <a:lstStyle/>
        <a:p>
          <a:endParaRPr lang="en-US" sz="1400"/>
        </a:p>
      </dgm:t>
    </dgm:pt>
    <dgm:pt modelId="{860D9337-FFFD-4837-A476-1BD5983D1CB5}" type="pres">
      <dgm:prSet presAssocID="{EBDDDD1E-6F4A-408A-87A9-487C3BF3F6D0}" presName="compositeShape" presStyleCnt="0">
        <dgm:presLayoutVars>
          <dgm:chMax val="7"/>
          <dgm:dir/>
          <dgm:resizeHandles val="exact"/>
        </dgm:presLayoutVars>
      </dgm:prSet>
      <dgm:spPr/>
    </dgm:pt>
    <dgm:pt modelId="{1B82913B-A42D-4F16-A8FF-7C17DEAB102E}" type="pres">
      <dgm:prSet presAssocID="{EBDDDD1E-6F4A-408A-87A9-487C3BF3F6D0}" presName="wedge1" presStyleLbl="node1" presStyleIdx="0" presStyleCnt="5"/>
      <dgm:spPr/>
    </dgm:pt>
    <dgm:pt modelId="{C4EB0E32-10CA-4401-8E20-9CFD48BF47DC}" type="pres">
      <dgm:prSet presAssocID="{EBDDDD1E-6F4A-408A-87A9-487C3BF3F6D0}" presName="dummy1a" presStyleCnt="0"/>
      <dgm:spPr/>
    </dgm:pt>
    <dgm:pt modelId="{9B9A58D9-8C55-49A6-B041-07FEADD5EF82}" type="pres">
      <dgm:prSet presAssocID="{EBDDDD1E-6F4A-408A-87A9-487C3BF3F6D0}" presName="dummy1b" presStyleCnt="0"/>
      <dgm:spPr/>
    </dgm:pt>
    <dgm:pt modelId="{6186FA74-33F5-45A5-A28C-05CE43D707AC}" type="pres">
      <dgm:prSet presAssocID="{EBDDDD1E-6F4A-408A-87A9-487C3BF3F6D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FD535C04-2254-4856-82CF-CF152DCAB9BE}" type="pres">
      <dgm:prSet presAssocID="{EBDDDD1E-6F4A-408A-87A9-487C3BF3F6D0}" presName="wedge2" presStyleLbl="node1" presStyleIdx="1" presStyleCnt="5"/>
      <dgm:spPr/>
    </dgm:pt>
    <dgm:pt modelId="{64C6647C-9FAF-4B91-BAA8-4C91D979DC26}" type="pres">
      <dgm:prSet presAssocID="{EBDDDD1E-6F4A-408A-87A9-487C3BF3F6D0}" presName="dummy2a" presStyleCnt="0"/>
      <dgm:spPr/>
    </dgm:pt>
    <dgm:pt modelId="{6377C9B4-867A-461C-9C74-0D458F0B4C01}" type="pres">
      <dgm:prSet presAssocID="{EBDDDD1E-6F4A-408A-87A9-487C3BF3F6D0}" presName="dummy2b" presStyleCnt="0"/>
      <dgm:spPr/>
    </dgm:pt>
    <dgm:pt modelId="{5D38413C-6CCC-421A-92C5-3FBE54BBF3AD}" type="pres">
      <dgm:prSet presAssocID="{EBDDDD1E-6F4A-408A-87A9-487C3BF3F6D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40973BD-FFC6-4A94-AD29-CE2A0EF40C90}" type="pres">
      <dgm:prSet presAssocID="{EBDDDD1E-6F4A-408A-87A9-487C3BF3F6D0}" presName="wedge3" presStyleLbl="node1" presStyleIdx="2" presStyleCnt="5"/>
      <dgm:spPr/>
    </dgm:pt>
    <dgm:pt modelId="{F8967FD3-512C-4EE8-A88D-B01DCAD17AD8}" type="pres">
      <dgm:prSet presAssocID="{EBDDDD1E-6F4A-408A-87A9-487C3BF3F6D0}" presName="dummy3a" presStyleCnt="0"/>
      <dgm:spPr/>
    </dgm:pt>
    <dgm:pt modelId="{1D4B2B11-116A-42F8-8732-AEBA2B6F3120}" type="pres">
      <dgm:prSet presAssocID="{EBDDDD1E-6F4A-408A-87A9-487C3BF3F6D0}" presName="dummy3b" presStyleCnt="0"/>
      <dgm:spPr/>
    </dgm:pt>
    <dgm:pt modelId="{F35A6DF1-929D-4D8A-B8AA-6E33C93DFE5A}" type="pres">
      <dgm:prSet presAssocID="{EBDDDD1E-6F4A-408A-87A9-487C3BF3F6D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1BA0E9D-09B6-487E-B0BE-7334D697AD66}" type="pres">
      <dgm:prSet presAssocID="{EBDDDD1E-6F4A-408A-87A9-487C3BF3F6D0}" presName="wedge4" presStyleLbl="node1" presStyleIdx="3" presStyleCnt="5"/>
      <dgm:spPr/>
    </dgm:pt>
    <dgm:pt modelId="{B0AFD448-D9C0-4AE8-8337-7701DCC2EADB}" type="pres">
      <dgm:prSet presAssocID="{EBDDDD1E-6F4A-408A-87A9-487C3BF3F6D0}" presName="dummy4a" presStyleCnt="0"/>
      <dgm:spPr/>
    </dgm:pt>
    <dgm:pt modelId="{32570B04-81F1-4404-95C5-6372B376ECED}" type="pres">
      <dgm:prSet presAssocID="{EBDDDD1E-6F4A-408A-87A9-487C3BF3F6D0}" presName="dummy4b" presStyleCnt="0"/>
      <dgm:spPr/>
    </dgm:pt>
    <dgm:pt modelId="{AECC9BA2-0E2A-4039-A0CC-0AA6C7270762}" type="pres">
      <dgm:prSet presAssocID="{EBDDDD1E-6F4A-408A-87A9-487C3BF3F6D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F3E4D7F4-D3BC-4240-910E-0C5053B739EA}" type="pres">
      <dgm:prSet presAssocID="{EBDDDD1E-6F4A-408A-87A9-487C3BF3F6D0}" presName="wedge5" presStyleLbl="node1" presStyleIdx="4" presStyleCnt="5"/>
      <dgm:spPr/>
    </dgm:pt>
    <dgm:pt modelId="{DC3BFF65-4AB9-4BEB-B893-5C84C04140BF}" type="pres">
      <dgm:prSet presAssocID="{EBDDDD1E-6F4A-408A-87A9-487C3BF3F6D0}" presName="dummy5a" presStyleCnt="0"/>
      <dgm:spPr/>
    </dgm:pt>
    <dgm:pt modelId="{D3EAEF02-6C42-4A06-A01F-2FF140509920}" type="pres">
      <dgm:prSet presAssocID="{EBDDDD1E-6F4A-408A-87A9-487C3BF3F6D0}" presName="dummy5b" presStyleCnt="0"/>
      <dgm:spPr/>
    </dgm:pt>
    <dgm:pt modelId="{1B31715C-47D1-469F-97F4-99B006904743}" type="pres">
      <dgm:prSet presAssocID="{EBDDDD1E-6F4A-408A-87A9-487C3BF3F6D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1353D68-EBCC-48DB-8EF0-97EB4E7B17AC}" type="pres">
      <dgm:prSet presAssocID="{D67EE7D0-5125-473F-A2CC-002277444C37}" presName="arrowWedge1" presStyleLbl="fgSibTrans2D1" presStyleIdx="0" presStyleCnt="5"/>
      <dgm:spPr>
        <a:xfrm>
          <a:off x="1570115" y="53644"/>
          <a:ext cx="5115221" cy="511522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  <dgm:pt modelId="{89C1D80F-44E1-44F6-A8F7-015349FD6E33}" type="pres">
      <dgm:prSet presAssocID="{6AEDD211-067C-431C-8D2D-34A1E63328BE}" presName="arrowWedge2" presStyleLbl="fgSibTrans2D1" presStyleIdx="1" presStyleCnt="5"/>
      <dgm:spPr>
        <a:xfrm>
          <a:off x="1609658" y="174982"/>
          <a:ext cx="5115221" cy="511522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  <dgm:pt modelId="{CB5C9873-DF1A-4AA1-838A-B844362C5CD5}" type="pres">
      <dgm:prSet presAssocID="{CB82791A-501D-4256-BDA5-50D710A5E6AC}" presName="arrowWedge3" presStyleLbl="fgSibTrans2D1" presStyleIdx="2" presStyleCnt="5"/>
      <dgm:spPr>
        <a:xfrm>
          <a:off x="1506389" y="249989"/>
          <a:ext cx="5115221" cy="511522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  <dgm:pt modelId="{FC1E04BB-46BF-41B9-A3AA-2098BED33C78}" type="pres">
      <dgm:prSet presAssocID="{43440406-8363-4BDE-B560-04AE88598047}" presName="arrowWedge4" presStyleLbl="fgSibTrans2D1" presStyleIdx="3" presStyleCnt="5"/>
      <dgm:spPr>
        <a:xfrm>
          <a:off x="1403119" y="174982"/>
          <a:ext cx="5115221" cy="511522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  <dgm:pt modelId="{95D21FAA-9CF0-421A-B167-E9AC0CEFA363}" type="pres">
      <dgm:prSet presAssocID="{9124A6A9-4E4C-4F99-B646-F6E54E4AD0C2}" presName="arrowWedge5" presStyleLbl="fgSibTrans2D1" presStyleIdx="4" presStyleCnt="5"/>
      <dgm:spPr>
        <a:xfrm>
          <a:off x="1442663" y="53644"/>
          <a:ext cx="5115221" cy="511522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</dgm:ptLst>
  <dgm:cxnLst>
    <dgm:cxn modelId="{308D7708-A0B7-4D28-B8E9-7AC55DB4B79E}" type="presOf" srcId="{99DF2626-40C3-49E5-923E-B72037E32A66}" destId="{61BA0E9D-09B6-487E-B0BE-7334D697AD66}" srcOrd="0" destOrd="0" presId="urn:microsoft.com/office/officeart/2005/8/layout/cycle8"/>
    <dgm:cxn modelId="{6F45DB10-89A1-4F6C-9911-B68ED31A6A89}" type="presOf" srcId="{22056D4C-889B-49D8-B818-5A497CF48A72}" destId="{5D38413C-6CCC-421A-92C5-3FBE54BBF3AD}" srcOrd="1" destOrd="0" presId="urn:microsoft.com/office/officeart/2005/8/layout/cycle8"/>
    <dgm:cxn modelId="{4E7EBF1E-DA10-4CA0-B5D0-0E296C81361D}" type="presOf" srcId="{CB9A814E-4B2A-4822-AE93-161FD327ED69}" destId="{1B82913B-A42D-4F16-A8FF-7C17DEAB102E}" srcOrd="0" destOrd="0" presId="urn:microsoft.com/office/officeart/2005/8/layout/cycle8"/>
    <dgm:cxn modelId="{B4DB965B-41E5-446A-AE55-AD687B28940B}" srcId="{EBDDDD1E-6F4A-408A-87A9-487C3BF3F6D0}" destId="{BB3CA9CE-7735-43C9-9CE9-A5A5A936168C}" srcOrd="4" destOrd="0" parTransId="{37A7D97B-8FB2-48AB-9699-CF2D603F016E}" sibTransId="{9124A6A9-4E4C-4F99-B646-F6E54E4AD0C2}"/>
    <dgm:cxn modelId="{19C5FD73-0665-4B5C-8BD4-4CE076C4296C}" srcId="{EBDDDD1E-6F4A-408A-87A9-487C3BF3F6D0}" destId="{CB9A814E-4B2A-4822-AE93-161FD327ED69}" srcOrd="0" destOrd="0" parTransId="{F31850B2-F533-4C92-8E77-86E08EDF5D26}" sibTransId="{D67EE7D0-5125-473F-A2CC-002277444C37}"/>
    <dgm:cxn modelId="{234FC67F-0EB8-43D2-83BC-42E7E64D718F}" srcId="{EBDDDD1E-6F4A-408A-87A9-487C3BF3F6D0}" destId="{22056D4C-889B-49D8-B818-5A497CF48A72}" srcOrd="1" destOrd="0" parTransId="{35534B7A-6E5B-4167-8F85-865A18EB12E6}" sibTransId="{6AEDD211-067C-431C-8D2D-34A1E63328BE}"/>
    <dgm:cxn modelId="{41D65780-6BAF-4EF6-B5DF-919DA68C59DC}" type="presOf" srcId="{BB3CA9CE-7735-43C9-9CE9-A5A5A936168C}" destId="{1B31715C-47D1-469F-97F4-99B006904743}" srcOrd="1" destOrd="0" presId="urn:microsoft.com/office/officeart/2005/8/layout/cycle8"/>
    <dgm:cxn modelId="{674EDB80-DBB8-4CA9-8A24-A583F3BA4E17}" type="presOf" srcId="{CB9A814E-4B2A-4822-AE93-161FD327ED69}" destId="{6186FA74-33F5-45A5-A28C-05CE43D707AC}" srcOrd="1" destOrd="0" presId="urn:microsoft.com/office/officeart/2005/8/layout/cycle8"/>
    <dgm:cxn modelId="{D0768789-0271-46FA-BA61-10900DF50999}" type="presOf" srcId="{99DF2626-40C3-49E5-923E-B72037E32A66}" destId="{AECC9BA2-0E2A-4039-A0CC-0AA6C7270762}" srcOrd="1" destOrd="0" presId="urn:microsoft.com/office/officeart/2005/8/layout/cycle8"/>
    <dgm:cxn modelId="{E978518D-35B6-4BAF-BD1D-87CE447FE431}" srcId="{EBDDDD1E-6F4A-408A-87A9-487C3BF3F6D0}" destId="{A2F2A873-F4CF-4B9D-87E8-DC216AD24D98}" srcOrd="2" destOrd="0" parTransId="{28DB74B6-4532-4DAD-AF9C-2B6D43600405}" sibTransId="{CB82791A-501D-4256-BDA5-50D710A5E6AC}"/>
    <dgm:cxn modelId="{5130E9A4-FD94-46A7-BF56-D10D4B8E4DE9}" type="presOf" srcId="{A2F2A873-F4CF-4B9D-87E8-DC216AD24D98}" destId="{840973BD-FFC6-4A94-AD29-CE2A0EF40C90}" srcOrd="0" destOrd="0" presId="urn:microsoft.com/office/officeart/2005/8/layout/cycle8"/>
    <dgm:cxn modelId="{91F126A6-E6A8-491B-9154-74649A09335F}" type="presOf" srcId="{EBDDDD1E-6F4A-408A-87A9-487C3BF3F6D0}" destId="{860D9337-FFFD-4837-A476-1BD5983D1CB5}" srcOrd="0" destOrd="0" presId="urn:microsoft.com/office/officeart/2005/8/layout/cycle8"/>
    <dgm:cxn modelId="{A8C2A2A8-EA44-4F9E-8A49-3387AE60E269}" type="presOf" srcId="{BB3CA9CE-7735-43C9-9CE9-A5A5A936168C}" destId="{F3E4D7F4-D3BC-4240-910E-0C5053B739EA}" srcOrd="0" destOrd="0" presId="urn:microsoft.com/office/officeart/2005/8/layout/cycle8"/>
    <dgm:cxn modelId="{F54D3CE2-2D57-4ADF-9E6C-DB84CECCD2E7}" srcId="{EBDDDD1E-6F4A-408A-87A9-487C3BF3F6D0}" destId="{99DF2626-40C3-49E5-923E-B72037E32A66}" srcOrd="3" destOrd="0" parTransId="{EA96B01E-1283-4AC1-8190-42E3FC9D7F6F}" sibTransId="{43440406-8363-4BDE-B560-04AE88598047}"/>
    <dgm:cxn modelId="{CB4217ED-3CCE-4502-B105-2459658B5E47}" type="presOf" srcId="{A2F2A873-F4CF-4B9D-87E8-DC216AD24D98}" destId="{F35A6DF1-929D-4D8A-B8AA-6E33C93DFE5A}" srcOrd="1" destOrd="0" presId="urn:microsoft.com/office/officeart/2005/8/layout/cycle8"/>
    <dgm:cxn modelId="{299354F1-D2ED-4130-BD8E-6C814DBEF27C}" type="presOf" srcId="{22056D4C-889B-49D8-B818-5A497CF48A72}" destId="{FD535C04-2254-4856-82CF-CF152DCAB9BE}" srcOrd="0" destOrd="0" presId="urn:microsoft.com/office/officeart/2005/8/layout/cycle8"/>
    <dgm:cxn modelId="{4863C36F-0118-49CB-9F7F-FDEFD5BB60EC}" type="presParOf" srcId="{860D9337-FFFD-4837-A476-1BD5983D1CB5}" destId="{1B82913B-A42D-4F16-A8FF-7C17DEAB102E}" srcOrd="0" destOrd="0" presId="urn:microsoft.com/office/officeart/2005/8/layout/cycle8"/>
    <dgm:cxn modelId="{4D513D76-7C30-499B-8B48-B75CD923726F}" type="presParOf" srcId="{860D9337-FFFD-4837-A476-1BD5983D1CB5}" destId="{C4EB0E32-10CA-4401-8E20-9CFD48BF47DC}" srcOrd="1" destOrd="0" presId="urn:microsoft.com/office/officeart/2005/8/layout/cycle8"/>
    <dgm:cxn modelId="{C97AA82F-0544-4BBE-97E2-739455359750}" type="presParOf" srcId="{860D9337-FFFD-4837-A476-1BD5983D1CB5}" destId="{9B9A58D9-8C55-49A6-B041-07FEADD5EF82}" srcOrd="2" destOrd="0" presId="urn:microsoft.com/office/officeart/2005/8/layout/cycle8"/>
    <dgm:cxn modelId="{3EEAEEAE-99CF-4699-9D56-0E1FEFD11D84}" type="presParOf" srcId="{860D9337-FFFD-4837-A476-1BD5983D1CB5}" destId="{6186FA74-33F5-45A5-A28C-05CE43D707AC}" srcOrd="3" destOrd="0" presId="urn:microsoft.com/office/officeart/2005/8/layout/cycle8"/>
    <dgm:cxn modelId="{692D41FC-DF37-4162-8FFF-36F5EB4819F6}" type="presParOf" srcId="{860D9337-FFFD-4837-A476-1BD5983D1CB5}" destId="{FD535C04-2254-4856-82CF-CF152DCAB9BE}" srcOrd="4" destOrd="0" presId="urn:microsoft.com/office/officeart/2005/8/layout/cycle8"/>
    <dgm:cxn modelId="{9948F4CB-C37C-4622-9406-B820B88FDB62}" type="presParOf" srcId="{860D9337-FFFD-4837-A476-1BD5983D1CB5}" destId="{64C6647C-9FAF-4B91-BAA8-4C91D979DC26}" srcOrd="5" destOrd="0" presId="urn:microsoft.com/office/officeart/2005/8/layout/cycle8"/>
    <dgm:cxn modelId="{5F82E174-7E71-455B-838F-D54BA7DDCF5A}" type="presParOf" srcId="{860D9337-FFFD-4837-A476-1BD5983D1CB5}" destId="{6377C9B4-867A-461C-9C74-0D458F0B4C01}" srcOrd="6" destOrd="0" presId="urn:microsoft.com/office/officeart/2005/8/layout/cycle8"/>
    <dgm:cxn modelId="{C32B16AF-F6A5-4713-9ADE-93A46CF3393A}" type="presParOf" srcId="{860D9337-FFFD-4837-A476-1BD5983D1CB5}" destId="{5D38413C-6CCC-421A-92C5-3FBE54BBF3AD}" srcOrd="7" destOrd="0" presId="urn:microsoft.com/office/officeart/2005/8/layout/cycle8"/>
    <dgm:cxn modelId="{48DE2684-C04B-440C-896C-2F383DA047C6}" type="presParOf" srcId="{860D9337-FFFD-4837-A476-1BD5983D1CB5}" destId="{840973BD-FFC6-4A94-AD29-CE2A0EF40C90}" srcOrd="8" destOrd="0" presId="urn:microsoft.com/office/officeart/2005/8/layout/cycle8"/>
    <dgm:cxn modelId="{9E21E136-1564-402B-A5A4-7E1FD361AD2E}" type="presParOf" srcId="{860D9337-FFFD-4837-A476-1BD5983D1CB5}" destId="{F8967FD3-512C-4EE8-A88D-B01DCAD17AD8}" srcOrd="9" destOrd="0" presId="urn:microsoft.com/office/officeart/2005/8/layout/cycle8"/>
    <dgm:cxn modelId="{0D654844-7F16-4F72-93DF-948C7230CC9A}" type="presParOf" srcId="{860D9337-FFFD-4837-A476-1BD5983D1CB5}" destId="{1D4B2B11-116A-42F8-8732-AEBA2B6F3120}" srcOrd="10" destOrd="0" presId="urn:microsoft.com/office/officeart/2005/8/layout/cycle8"/>
    <dgm:cxn modelId="{329C7211-A835-46E6-B9B0-E7BF562B91BC}" type="presParOf" srcId="{860D9337-FFFD-4837-A476-1BD5983D1CB5}" destId="{F35A6DF1-929D-4D8A-B8AA-6E33C93DFE5A}" srcOrd="11" destOrd="0" presId="urn:microsoft.com/office/officeart/2005/8/layout/cycle8"/>
    <dgm:cxn modelId="{4A0363CC-713E-4573-B004-773ED17142CA}" type="presParOf" srcId="{860D9337-FFFD-4837-A476-1BD5983D1CB5}" destId="{61BA0E9D-09B6-487E-B0BE-7334D697AD66}" srcOrd="12" destOrd="0" presId="urn:microsoft.com/office/officeart/2005/8/layout/cycle8"/>
    <dgm:cxn modelId="{41A3EE97-EFB5-48FA-8E86-24D9C3BA33EC}" type="presParOf" srcId="{860D9337-FFFD-4837-A476-1BD5983D1CB5}" destId="{B0AFD448-D9C0-4AE8-8337-7701DCC2EADB}" srcOrd="13" destOrd="0" presId="urn:microsoft.com/office/officeart/2005/8/layout/cycle8"/>
    <dgm:cxn modelId="{CFDA97B0-9C36-43F6-B89B-CEA0C64D7717}" type="presParOf" srcId="{860D9337-FFFD-4837-A476-1BD5983D1CB5}" destId="{32570B04-81F1-4404-95C5-6372B376ECED}" srcOrd="14" destOrd="0" presId="urn:microsoft.com/office/officeart/2005/8/layout/cycle8"/>
    <dgm:cxn modelId="{744E6475-E133-41B5-806B-65AC80A042EE}" type="presParOf" srcId="{860D9337-FFFD-4837-A476-1BD5983D1CB5}" destId="{AECC9BA2-0E2A-4039-A0CC-0AA6C7270762}" srcOrd="15" destOrd="0" presId="urn:microsoft.com/office/officeart/2005/8/layout/cycle8"/>
    <dgm:cxn modelId="{B212474B-4584-4029-A1FC-B52BE62CFA54}" type="presParOf" srcId="{860D9337-FFFD-4837-A476-1BD5983D1CB5}" destId="{F3E4D7F4-D3BC-4240-910E-0C5053B739EA}" srcOrd="16" destOrd="0" presId="urn:microsoft.com/office/officeart/2005/8/layout/cycle8"/>
    <dgm:cxn modelId="{40C88338-F6EF-454F-B33A-2DEA0171D505}" type="presParOf" srcId="{860D9337-FFFD-4837-A476-1BD5983D1CB5}" destId="{DC3BFF65-4AB9-4BEB-B893-5C84C04140BF}" srcOrd="17" destOrd="0" presId="urn:microsoft.com/office/officeart/2005/8/layout/cycle8"/>
    <dgm:cxn modelId="{75E07140-310F-4E84-A63A-4B7506DA1A02}" type="presParOf" srcId="{860D9337-FFFD-4837-A476-1BD5983D1CB5}" destId="{D3EAEF02-6C42-4A06-A01F-2FF140509920}" srcOrd="18" destOrd="0" presId="urn:microsoft.com/office/officeart/2005/8/layout/cycle8"/>
    <dgm:cxn modelId="{1D2E3195-3F08-40CF-A8C5-C375991C7755}" type="presParOf" srcId="{860D9337-FFFD-4837-A476-1BD5983D1CB5}" destId="{1B31715C-47D1-469F-97F4-99B006904743}" srcOrd="19" destOrd="0" presId="urn:microsoft.com/office/officeart/2005/8/layout/cycle8"/>
    <dgm:cxn modelId="{46F03763-10CB-4F28-9B8D-A6B7CD4A7863}" type="presParOf" srcId="{860D9337-FFFD-4837-A476-1BD5983D1CB5}" destId="{A1353D68-EBCC-48DB-8EF0-97EB4E7B17AC}" srcOrd="20" destOrd="0" presId="urn:microsoft.com/office/officeart/2005/8/layout/cycle8"/>
    <dgm:cxn modelId="{0D44C5C1-82CD-46FC-A8B2-9EB679EC39DB}" type="presParOf" srcId="{860D9337-FFFD-4837-A476-1BD5983D1CB5}" destId="{89C1D80F-44E1-44F6-A8F7-015349FD6E33}" srcOrd="21" destOrd="0" presId="urn:microsoft.com/office/officeart/2005/8/layout/cycle8"/>
    <dgm:cxn modelId="{042062EC-3045-44AC-A5CA-7E086587F091}" type="presParOf" srcId="{860D9337-FFFD-4837-A476-1BD5983D1CB5}" destId="{CB5C9873-DF1A-4AA1-838A-B844362C5CD5}" srcOrd="22" destOrd="0" presId="urn:microsoft.com/office/officeart/2005/8/layout/cycle8"/>
    <dgm:cxn modelId="{ED6A703B-2702-439F-BFD3-216FBC39C0D9}" type="presParOf" srcId="{860D9337-FFFD-4837-A476-1BD5983D1CB5}" destId="{FC1E04BB-46BF-41B9-A3AA-2098BED33C78}" srcOrd="23" destOrd="0" presId="urn:microsoft.com/office/officeart/2005/8/layout/cycle8"/>
    <dgm:cxn modelId="{89A48B93-1FF7-482F-AD42-B0E0BA6D0913}" type="presParOf" srcId="{860D9337-FFFD-4837-A476-1BD5983D1CB5}" destId="{95D21FAA-9CF0-421A-B167-E9AC0CEFA363}" srcOrd="24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DDDD1E-6F4A-408A-87A9-487C3BF3F6D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9A814E-4B2A-4822-AE93-161FD327ED69}">
      <dgm:prSet phldrT="[Text]" custT="1"/>
      <dgm:spPr>
        <a:xfrm>
          <a:off x="1852100" y="335415"/>
          <a:ext cx="4551680" cy="4551680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F31850B2-F533-4C92-8E77-86E08EDF5D26}" type="parTrans" cxnId="{19C5FD73-0665-4B5C-8BD4-4CE076C4296C}">
      <dgm:prSet/>
      <dgm:spPr/>
      <dgm:t>
        <a:bodyPr/>
        <a:lstStyle/>
        <a:p>
          <a:endParaRPr lang="en-US" sz="1400"/>
        </a:p>
      </dgm:t>
    </dgm:pt>
    <dgm:pt modelId="{D67EE7D0-5125-473F-A2CC-002277444C37}" type="sibTrans" cxnId="{19C5FD73-0665-4B5C-8BD4-4CE076C4296C}">
      <dgm:prSet/>
      <dgm:spPr/>
      <dgm:t>
        <a:bodyPr/>
        <a:lstStyle/>
        <a:p>
          <a:endParaRPr lang="en-US" sz="1400"/>
        </a:p>
      </dgm:t>
    </dgm:pt>
    <dgm:pt modelId="{22056D4C-889B-49D8-B818-5A497CF48A72}">
      <dgm:prSet phldrT="[Text]" custT="1"/>
      <dgm:spPr>
        <a:xfrm>
          <a:off x="1891114" y="456793"/>
          <a:ext cx="4551680" cy="4551680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35534B7A-6E5B-4167-8F85-865A18EB12E6}" type="parTrans" cxnId="{234FC67F-0EB8-43D2-83BC-42E7E64D718F}">
      <dgm:prSet/>
      <dgm:spPr/>
      <dgm:t>
        <a:bodyPr/>
        <a:lstStyle/>
        <a:p>
          <a:endParaRPr lang="en-US" sz="1400"/>
        </a:p>
      </dgm:t>
    </dgm:pt>
    <dgm:pt modelId="{6AEDD211-067C-431C-8D2D-34A1E63328BE}" type="sibTrans" cxnId="{234FC67F-0EB8-43D2-83BC-42E7E64D718F}">
      <dgm:prSet/>
      <dgm:spPr/>
      <dgm:t>
        <a:bodyPr/>
        <a:lstStyle/>
        <a:p>
          <a:endParaRPr lang="en-US" sz="1400"/>
        </a:p>
      </dgm:t>
    </dgm:pt>
    <dgm:pt modelId="{A2F2A873-F4CF-4B9D-87E8-DC216AD24D98}">
      <dgm:prSet phldrT="[Text]" custT="1"/>
      <dgm:spPr>
        <a:xfrm>
          <a:off x="1788159" y="531571"/>
          <a:ext cx="4551680" cy="4551680"/>
        </a:xfrm>
        <a:prstGeom prst="pie">
          <a:avLst>
            <a:gd name="adj1" fmla="val 3240000"/>
            <a:gd name="adj2" fmla="val 756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28DB74B6-4532-4DAD-AF9C-2B6D43600405}" type="parTrans" cxnId="{E978518D-35B6-4BAF-BD1D-87CE447FE431}">
      <dgm:prSet/>
      <dgm:spPr/>
      <dgm:t>
        <a:bodyPr/>
        <a:lstStyle/>
        <a:p>
          <a:endParaRPr lang="en-US" sz="1400"/>
        </a:p>
      </dgm:t>
    </dgm:pt>
    <dgm:pt modelId="{CB82791A-501D-4256-BDA5-50D710A5E6AC}" type="sibTrans" cxnId="{E978518D-35B6-4BAF-BD1D-87CE447FE431}">
      <dgm:prSet/>
      <dgm:spPr/>
      <dgm:t>
        <a:bodyPr/>
        <a:lstStyle/>
        <a:p>
          <a:endParaRPr lang="en-US" sz="1400"/>
        </a:p>
      </dgm:t>
    </dgm:pt>
    <dgm:pt modelId="{99DF2626-40C3-49E5-923E-B72037E32A66}">
      <dgm:prSet phldrT="[Text]" custT="1"/>
      <dgm:spPr>
        <a:xfrm>
          <a:off x="1685205" y="456793"/>
          <a:ext cx="4551680" cy="4551680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EA96B01E-1283-4AC1-8190-42E3FC9D7F6F}" type="parTrans" cxnId="{F54D3CE2-2D57-4ADF-9E6C-DB84CECCD2E7}">
      <dgm:prSet/>
      <dgm:spPr/>
      <dgm:t>
        <a:bodyPr/>
        <a:lstStyle/>
        <a:p>
          <a:endParaRPr lang="en-US" sz="1400"/>
        </a:p>
      </dgm:t>
    </dgm:pt>
    <dgm:pt modelId="{43440406-8363-4BDE-B560-04AE88598047}" type="sibTrans" cxnId="{F54D3CE2-2D57-4ADF-9E6C-DB84CECCD2E7}">
      <dgm:prSet/>
      <dgm:spPr/>
      <dgm:t>
        <a:bodyPr/>
        <a:lstStyle/>
        <a:p>
          <a:endParaRPr lang="en-US" sz="1400"/>
        </a:p>
      </dgm:t>
    </dgm:pt>
    <dgm:pt modelId="{BB3CA9CE-7735-43C9-9CE9-A5A5A936168C}">
      <dgm:prSet phldrT="[Text]" custT="1"/>
      <dgm:spPr>
        <a:xfrm>
          <a:off x="1724219" y="335415"/>
          <a:ext cx="4551680" cy="4551680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sz="1600" b="1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gm:t>
    </dgm:pt>
    <dgm:pt modelId="{37A7D97B-8FB2-48AB-9699-CF2D603F016E}" type="parTrans" cxnId="{B4DB965B-41E5-446A-AE55-AD687B28940B}">
      <dgm:prSet/>
      <dgm:spPr/>
      <dgm:t>
        <a:bodyPr/>
        <a:lstStyle/>
        <a:p>
          <a:endParaRPr lang="en-US" sz="1400"/>
        </a:p>
      </dgm:t>
    </dgm:pt>
    <dgm:pt modelId="{9124A6A9-4E4C-4F99-B646-F6E54E4AD0C2}" type="sibTrans" cxnId="{B4DB965B-41E5-446A-AE55-AD687B28940B}">
      <dgm:prSet/>
      <dgm:spPr/>
      <dgm:t>
        <a:bodyPr/>
        <a:lstStyle/>
        <a:p>
          <a:endParaRPr lang="en-US" sz="1400"/>
        </a:p>
      </dgm:t>
    </dgm:pt>
    <dgm:pt modelId="{860D9337-FFFD-4837-A476-1BD5983D1CB5}" type="pres">
      <dgm:prSet presAssocID="{EBDDDD1E-6F4A-408A-87A9-487C3BF3F6D0}" presName="compositeShape" presStyleCnt="0">
        <dgm:presLayoutVars>
          <dgm:chMax val="7"/>
          <dgm:dir/>
          <dgm:resizeHandles val="exact"/>
        </dgm:presLayoutVars>
      </dgm:prSet>
      <dgm:spPr/>
    </dgm:pt>
    <dgm:pt modelId="{1B82913B-A42D-4F16-A8FF-7C17DEAB102E}" type="pres">
      <dgm:prSet presAssocID="{EBDDDD1E-6F4A-408A-87A9-487C3BF3F6D0}" presName="wedge1" presStyleLbl="node1" presStyleIdx="0" presStyleCnt="5"/>
      <dgm:spPr/>
    </dgm:pt>
    <dgm:pt modelId="{C4EB0E32-10CA-4401-8E20-9CFD48BF47DC}" type="pres">
      <dgm:prSet presAssocID="{EBDDDD1E-6F4A-408A-87A9-487C3BF3F6D0}" presName="dummy1a" presStyleCnt="0"/>
      <dgm:spPr/>
    </dgm:pt>
    <dgm:pt modelId="{9B9A58D9-8C55-49A6-B041-07FEADD5EF82}" type="pres">
      <dgm:prSet presAssocID="{EBDDDD1E-6F4A-408A-87A9-487C3BF3F6D0}" presName="dummy1b" presStyleCnt="0"/>
      <dgm:spPr/>
    </dgm:pt>
    <dgm:pt modelId="{6186FA74-33F5-45A5-A28C-05CE43D707AC}" type="pres">
      <dgm:prSet presAssocID="{EBDDDD1E-6F4A-408A-87A9-487C3BF3F6D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FD535C04-2254-4856-82CF-CF152DCAB9BE}" type="pres">
      <dgm:prSet presAssocID="{EBDDDD1E-6F4A-408A-87A9-487C3BF3F6D0}" presName="wedge2" presStyleLbl="node1" presStyleIdx="1" presStyleCnt="5"/>
      <dgm:spPr/>
    </dgm:pt>
    <dgm:pt modelId="{64C6647C-9FAF-4B91-BAA8-4C91D979DC26}" type="pres">
      <dgm:prSet presAssocID="{EBDDDD1E-6F4A-408A-87A9-487C3BF3F6D0}" presName="dummy2a" presStyleCnt="0"/>
      <dgm:spPr/>
    </dgm:pt>
    <dgm:pt modelId="{6377C9B4-867A-461C-9C74-0D458F0B4C01}" type="pres">
      <dgm:prSet presAssocID="{EBDDDD1E-6F4A-408A-87A9-487C3BF3F6D0}" presName="dummy2b" presStyleCnt="0"/>
      <dgm:spPr/>
    </dgm:pt>
    <dgm:pt modelId="{5D38413C-6CCC-421A-92C5-3FBE54BBF3AD}" type="pres">
      <dgm:prSet presAssocID="{EBDDDD1E-6F4A-408A-87A9-487C3BF3F6D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40973BD-FFC6-4A94-AD29-CE2A0EF40C90}" type="pres">
      <dgm:prSet presAssocID="{EBDDDD1E-6F4A-408A-87A9-487C3BF3F6D0}" presName="wedge3" presStyleLbl="node1" presStyleIdx="2" presStyleCnt="5"/>
      <dgm:spPr/>
    </dgm:pt>
    <dgm:pt modelId="{F8967FD3-512C-4EE8-A88D-B01DCAD17AD8}" type="pres">
      <dgm:prSet presAssocID="{EBDDDD1E-6F4A-408A-87A9-487C3BF3F6D0}" presName="dummy3a" presStyleCnt="0"/>
      <dgm:spPr/>
    </dgm:pt>
    <dgm:pt modelId="{1D4B2B11-116A-42F8-8732-AEBA2B6F3120}" type="pres">
      <dgm:prSet presAssocID="{EBDDDD1E-6F4A-408A-87A9-487C3BF3F6D0}" presName="dummy3b" presStyleCnt="0"/>
      <dgm:spPr/>
    </dgm:pt>
    <dgm:pt modelId="{F35A6DF1-929D-4D8A-B8AA-6E33C93DFE5A}" type="pres">
      <dgm:prSet presAssocID="{EBDDDD1E-6F4A-408A-87A9-487C3BF3F6D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1BA0E9D-09B6-487E-B0BE-7334D697AD66}" type="pres">
      <dgm:prSet presAssocID="{EBDDDD1E-6F4A-408A-87A9-487C3BF3F6D0}" presName="wedge4" presStyleLbl="node1" presStyleIdx="3" presStyleCnt="5"/>
      <dgm:spPr/>
    </dgm:pt>
    <dgm:pt modelId="{B0AFD448-D9C0-4AE8-8337-7701DCC2EADB}" type="pres">
      <dgm:prSet presAssocID="{EBDDDD1E-6F4A-408A-87A9-487C3BF3F6D0}" presName="dummy4a" presStyleCnt="0"/>
      <dgm:spPr/>
    </dgm:pt>
    <dgm:pt modelId="{32570B04-81F1-4404-95C5-6372B376ECED}" type="pres">
      <dgm:prSet presAssocID="{EBDDDD1E-6F4A-408A-87A9-487C3BF3F6D0}" presName="dummy4b" presStyleCnt="0"/>
      <dgm:spPr/>
    </dgm:pt>
    <dgm:pt modelId="{AECC9BA2-0E2A-4039-A0CC-0AA6C7270762}" type="pres">
      <dgm:prSet presAssocID="{EBDDDD1E-6F4A-408A-87A9-487C3BF3F6D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F3E4D7F4-D3BC-4240-910E-0C5053B739EA}" type="pres">
      <dgm:prSet presAssocID="{EBDDDD1E-6F4A-408A-87A9-487C3BF3F6D0}" presName="wedge5" presStyleLbl="node1" presStyleIdx="4" presStyleCnt="5"/>
      <dgm:spPr/>
    </dgm:pt>
    <dgm:pt modelId="{DC3BFF65-4AB9-4BEB-B893-5C84C04140BF}" type="pres">
      <dgm:prSet presAssocID="{EBDDDD1E-6F4A-408A-87A9-487C3BF3F6D0}" presName="dummy5a" presStyleCnt="0"/>
      <dgm:spPr/>
    </dgm:pt>
    <dgm:pt modelId="{D3EAEF02-6C42-4A06-A01F-2FF140509920}" type="pres">
      <dgm:prSet presAssocID="{EBDDDD1E-6F4A-408A-87A9-487C3BF3F6D0}" presName="dummy5b" presStyleCnt="0"/>
      <dgm:spPr/>
    </dgm:pt>
    <dgm:pt modelId="{1B31715C-47D1-469F-97F4-99B006904743}" type="pres">
      <dgm:prSet presAssocID="{EBDDDD1E-6F4A-408A-87A9-487C3BF3F6D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A1353D68-EBCC-48DB-8EF0-97EB4E7B17AC}" type="pres">
      <dgm:prSet presAssocID="{D67EE7D0-5125-473F-A2CC-002277444C37}" presName="arrowWedge1" presStyleLbl="fgSibTrans2D1" presStyleIdx="0" presStyleCnt="5"/>
      <dgm:spPr>
        <a:xfrm>
          <a:off x="1570115" y="53644"/>
          <a:ext cx="5115221" cy="511522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gm:spPr>
    </dgm:pt>
    <dgm:pt modelId="{89C1D80F-44E1-44F6-A8F7-015349FD6E33}" type="pres">
      <dgm:prSet presAssocID="{6AEDD211-067C-431C-8D2D-34A1E63328BE}" presName="arrowWedge2" presStyleLbl="fgSibTrans2D1" presStyleIdx="1" presStyleCnt="5"/>
      <dgm:spPr>
        <a:xfrm>
          <a:off x="1609658" y="174982"/>
          <a:ext cx="5115221" cy="511522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gm:spPr>
    </dgm:pt>
    <dgm:pt modelId="{CB5C9873-DF1A-4AA1-838A-B844362C5CD5}" type="pres">
      <dgm:prSet presAssocID="{CB82791A-501D-4256-BDA5-50D710A5E6AC}" presName="arrowWedge3" presStyleLbl="fgSibTrans2D1" presStyleIdx="2" presStyleCnt="5"/>
      <dgm:spPr>
        <a:xfrm>
          <a:off x="1506389" y="249989"/>
          <a:ext cx="5115221" cy="511522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rgbClr val="00B050"/>
        </a:solidFill>
        <a:ln>
          <a:noFill/>
        </a:ln>
        <a:effectLst/>
      </dgm:spPr>
    </dgm:pt>
    <dgm:pt modelId="{FC1E04BB-46BF-41B9-A3AA-2098BED33C78}" type="pres">
      <dgm:prSet presAssocID="{43440406-8363-4BDE-B560-04AE88598047}" presName="arrowWedge4" presStyleLbl="fgSibTrans2D1" presStyleIdx="3" presStyleCnt="5"/>
      <dgm:spPr>
        <a:xfrm>
          <a:off x="1403119" y="174982"/>
          <a:ext cx="5115221" cy="511522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gm:spPr>
    </dgm:pt>
    <dgm:pt modelId="{95D21FAA-9CF0-421A-B167-E9AC0CEFA363}" type="pres">
      <dgm:prSet presAssocID="{9124A6A9-4E4C-4F99-B646-F6E54E4AD0C2}" presName="arrowWedge5" presStyleLbl="fgSibTrans2D1" presStyleIdx="4" presStyleCnt="5"/>
      <dgm:spPr>
        <a:xfrm>
          <a:off x="1442663" y="53644"/>
          <a:ext cx="5115221" cy="511522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gm:spPr>
    </dgm:pt>
  </dgm:ptLst>
  <dgm:cxnLst>
    <dgm:cxn modelId="{308D7708-A0B7-4D28-B8E9-7AC55DB4B79E}" type="presOf" srcId="{99DF2626-40C3-49E5-923E-B72037E32A66}" destId="{61BA0E9D-09B6-487E-B0BE-7334D697AD66}" srcOrd="0" destOrd="0" presId="urn:microsoft.com/office/officeart/2005/8/layout/cycle8"/>
    <dgm:cxn modelId="{6F45DB10-89A1-4F6C-9911-B68ED31A6A89}" type="presOf" srcId="{22056D4C-889B-49D8-B818-5A497CF48A72}" destId="{5D38413C-6CCC-421A-92C5-3FBE54BBF3AD}" srcOrd="1" destOrd="0" presId="urn:microsoft.com/office/officeart/2005/8/layout/cycle8"/>
    <dgm:cxn modelId="{4E7EBF1E-DA10-4CA0-B5D0-0E296C81361D}" type="presOf" srcId="{CB9A814E-4B2A-4822-AE93-161FD327ED69}" destId="{1B82913B-A42D-4F16-A8FF-7C17DEAB102E}" srcOrd="0" destOrd="0" presId="urn:microsoft.com/office/officeart/2005/8/layout/cycle8"/>
    <dgm:cxn modelId="{B4DB965B-41E5-446A-AE55-AD687B28940B}" srcId="{EBDDDD1E-6F4A-408A-87A9-487C3BF3F6D0}" destId="{BB3CA9CE-7735-43C9-9CE9-A5A5A936168C}" srcOrd="4" destOrd="0" parTransId="{37A7D97B-8FB2-48AB-9699-CF2D603F016E}" sibTransId="{9124A6A9-4E4C-4F99-B646-F6E54E4AD0C2}"/>
    <dgm:cxn modelId="{19C5FD73-0665-4B5C-8BD4-4CE076C4296C}" srcId="{EBDDDD1E-6F4A-408A-87A9-487C3BF3F6D0}" destId="{CB9A814E-4B2A-4822-AE93-161FD327ED69}" srcOrd="0" destOrd="0" parTransId="{F31850B2-F533-4C92-8E77-86E08EDF5D26}" sibTransId="{D67EE7D0-5125-473F-A2CC-002277444C37}"/>
    <dgm:cxn modelId="{234FC67F-0EB8-43D2-83BC-42E7E64D718F}" srcId="{EBDDDD1E-6F4A-408A-87A9-487C3BF3F6D0}" destId="{22056D4C-889B-49D8-B818-5A497CF48A72}" srcOrd="1" destOrd="0" parTransId="{35534B7A-6E5B-4167-8F85-865A18EB12E6}" sibTransId="{6AEDD211-067C-431C-8D2D-34A1E63328BE}"/>
    <dgm:cxn modelId="{41D65780-6BAF-4EF6-B5DF-919DA68C59DC}" type="presOf" srcId="{BB3CA9CE-7735-43C9-9CE9-A5A5A936168C}" destId="{1B31715C-47D1-469F-97F4-99B006904743}" srcOrd="1" destOrd="0" presId="urn:microsoft.com/office/officeart/2005/8/layout/cycle8"/>
    <dgm:cxn modelId="{674EDB80-DBB8-4CA9-8A24-A583F3BA4E17}" type="presOf" srcId="{CB9A814E-4B2A-4822-AE93-161FD327ED69}" destId="{6186FA74-33F5-45A5-A28C-05CE43D707AC}" srcOrd="1" destOrd="0" presId="urn:microsoft.com/office/officeart/2005/8/layout/cycle8"/>
    <dgm:cxn modelId="{D0768789-0271-46FA-BA61-10900DF50999}" type="presOf" srcId="{99DF2626-40C3-49E5-923E-B72037E32A66}" destId="{AECC9BA2-0E2A-4039-A0CC-0AA6C7270762}" srcOrd="1" destOrd="0" presId="urn:microsoft.com/office/officeart/2005/8/layout/cycle8"/>
    <dgm:cxn modelId="{E978518D-35B6-4BAF-BD1D-87CE447FE431}" srcId="{EBDDDD1E-6F4A-408A-87A9-487C3BF3F6D0}" destId="{A2F2A873-F4CF-4B9D-87E8-DC216AD24D98}" srcOrd="2" destOrd="0" parTransId="{28DB74B6-4532-4DAD-AF9C-2B6D43600405}" sibTransId="{CB82791A-501D-4256-BDA5-50D710A5E6AC}"/>
    <dgm:cxn modelId="{5130E9A4-FD94-46A7-BF56-D10D4B8E4DE9}" type="presOf" srcId="{A2F2A873-F4CF-4B9D-87E8-DC216AD24D98}" destId="{840973BD-FFC6-4A94-AD29-CE2A0EF40C90}" srcOrd="0" destOrd="0" presId="urn:microsoft.com/office/officeart/2005/8/layout/cycle8"/>
    <dgm:cxn modelId="{91F126A6-E6A8-491B-9154-74649A09335F}" type="presOf" srcId="{EBDDDD1E-6F4A-408A-87A9-487C3BF3F6D0}" destId="{860D9337-FFFD-4837-A476-1BD5983D1CB5}" srcOrd="0" destOrd="0" presId="urn:microsoft.com/office/officeart/2005/8/layout/cycle8"/>
    <dgm:cxn modelId="{A8C2A2A8-EA44-4F9E-8A49-3387AE60E269}" type="presOf" srcId="{BB3CA9CE-7735-43C9-9CE9-A5A5A936168C}" destId="{F3E4D7F4-D3BC-4240-910E-0C5053B739EA}" srcOrd="0" destOrd="0" presId="urn:microsoft.com/office/officeart/2005/8/layout/cycle8"/>
    <dgm:cxn modelId="{F54D3CE2-2D57-4ADF-9E6C-DB84CECCD2E7}" srcId="{EBDDDD1E-6F4A-408A-87A9-487C3BF3F6D0}" destId="{99DF2626-40C3-49E5-923E-B72037E32A66}" srcOrd="3" destOrd="0" parTransId="{EA96B01E-1283-4AC1-8190-42E3FC9D7F6F}" sibTransId="{43440406-8363-4BDE-B560-04AE88598047}"/>
    <dgm:cxn modelId="{CB4217ED-3CCE-4502-B105-2459658B5E47}" type="presOf" srcId="{A2F2A873-F4CF-4B9D-87E8-DC216AD24D98}" destId="{F35A6DF1-929D-4D8A-B8AA-6E33C93DFE5A}" srcOrd="1" destOrd="0" presId="urn:microsoft.com/office/officeart/2005/8/layout/cycle8"/>
    <dgm:cxn modelId="{299354F1-D2ED-4130-BD8E-6C814DBEF27C}" type="presOf" srcId="{22056D4C-889B-49D8-B818-5A497CF48A72}" destId="{FD535C04-2254-4856-82CF-CF152DCAB9BE}" srcOrd="0" destOrd="0" presId="urn:microsoft.com/office/officeart/2005/8/layout/cycle8"/>
    <dgm:cxn modelId="{4863C36F-0118-49CB-9F7F-FDEFD5BB60EC}" type="presParOf" srcId="{860D9337-FFFD-4837-A476-1BD5983D1CB5}" destId="{1B82913B-A42D-4F16-A8FF-7C17DEAB102E}" srcOrd="0" destOrd="0" presId="urn:microsoft.com/office/officeart/2005/8/layout/cycle8"/>
    <dgm:cxn modelId="{4D513D76-7C30-499B-8B48-B75CD923726F}" type="presParOf" srcId="{860D9337-FFFD-4837-A476-1BD5983D1CB5}" destId="{C4EB0E32-10CA-4401-8E20-9CFD48BF47DC}" srcOrd="1" destOrd="0" presId="urn:microsoft.com/office/officeart/2005/8/layout/cycle8"/>
    <dgm:cxn modelId="{C97AA82F-0544-4BBE-97E2-739455359750}" type="presParOf" srcId="{860D9337-FFFD-4837-A476-1BD5983D1CB5}" destId="{9B9A58D9-8C55-49A6-B041-07FEADD5EF82}" srcOrd="2" destOrd="0" presId="urn:microsoft.com/office/officeart/2005/8/layout/cycle8"/>
    <dgm:cxn modelId="{3EEAEEAE-99CF-4699-9D56-0E1FEFD11D84}" type="presParOf" srcId="{860D9337-FFFD-4837-A476-1BD5983D1CB5}" destId="{6186FA74-33F5-45A5-A28C-05CE43D707AC}" srcOrd="3" destOrd="0" presId="urn:microsoft.com/office/officeart/2005/8/layout/cycle8"/>
    <dgm:cxn modelId="{692D41FC-DF37-4162-8FFF-36F5EB4819F6}" type="presParOf" srcId="{860D9337-FFFD-4837-A476-1BD5983D1CB5}" destId="{FD535C04-2254-4856-82CF-CF152DCAB9BE}" srcOrd="4" destOrd="0" presId="urn:microsoft.com/office/officeart/2005/8/layout/cycle8"/>
    <dgm:cxn modelId="{9948F4CB-C37C-4622-9406-B820B88FDB62}" type="presParOf" srcId="{860D9337-FFFD-4837-A476-1BD5983D1CB5}" destId="{64C6647C-9FAF-4B91-BAA8-4C91D979DC26}" srcOrd="5" destOrd="0" presId="urn:microsoft.com/office/officeart/2005/8/layout/cycle8"/>
    <dgm:cxn modelId="{5F82E174-7E71-455B-838F-D54BA7DDCF5A}" type="presParOf" srcId="{860D9337-FFFD-4837-A476-1BD5983D1CB5}" destId="{6377C9B4-867A-461C-9C74-0D458F0B4C01}" srcOrd="6" destOrd="0" presId="urn:microsoft.com/office/officeart/2005/8/layout/cycle8"/>
    <dgm:cxn modelId="{C32B16AF-F6A5-4713-9ADE-93A46CF3393A}" type="presParOf" srcId="{860D9337-FFFD-4837-A476-1BD5983D1CB5}" destId="{5D38413C-6CCC-421A-92C5-3FBE54BBF3AD}" srcOrd="7" destOrd="0" presId="urn:microsoft.com/office/officeart/2005/8/layout/cycle8"/>
    <dgm:cxn modelId="{48DE2684-C04B-440C-896C-2F383DA047C6}" type="presParOf" srcId="{860D9337-FFFD-4837-A476-1BD5983D1CB5}" destId="{840973BD-FFC6-4A94-AD29-CE2A0EF40C90}" srcOrd="8" destOrd="0" presId="urn:microsoft.com/office/officeart/2005/8/layout/cycle8"/>
    <dgm:cxn modelId="{9E21E136-1564-402B-A5A4-7E1FD361AD2E}" type="presParOf" srcId="{860D9337-FFFD-4837-A476-1BD5983D1CB5}" destId="{F8967FD3-512C-4EE8-A88D-B01DCAD17AD8}" srcOrd="9" destOrd="0" presId="urn:microsoft.com/office/officeart/2005/8/layout/cycle8"/>
    <dgm:cxn modelId="{0D654844-7F16-4F72-93DF-948C7230CC9A}" type="presParOf" srcId="{860D9337-FFFD-4837-A476-1BD5983D1CB5}" destId="{1D4B2B11-116A-42F8-8732-AEBA2B6F3120}" srcOrd="10" destOrd="0" presId="urn:microsoft.com/office/officeart/2005/8/layout/cycle8"/>
    <dgm:cxn modelId="{329C7211-A835-46E6-B9B0-E7BF562B91BC}" type="presParOf" srcId="{860D9337-FFFD-4837-A476-1BD5983D1CB5}" destId="{F35A6DF1-929D-4D8A-B8AA-6E33C93DFE5A}" srcOrd="11" destOrd="0" presId="urn:microsoft.com/office/officeart/2005/8/layout/cycle8"/>
    <dgm:cxn modelId="{4A0363CC-713E-4573-B004-773ED17142CA}" type="presParOf" srcId="{860D9337-FFFD-4837-A476-1BD5983D1CB5}" destId="{61BA0E9D-09B6-487E-B0BE-7334D697AD66}" srcOrd="12" destOrd="0" presId="urn:microsoft.com/office/officeart/2005/8/layout/cycle8"/>
    <dgm:cxn modelId="{41A3EE97-EFB5-48FA-8E86-24D9C3BA33EC}" type="presParOf" srcId="{860D9337-FFFD-4837-A476-1BD5983D1CB5}" destId="{B0AFD448-D9C0-4AE8-8337-7701DCC2EADB}" srcOrd="13" destOrd="0" presId="urn:microsoft.com/office/officeart/2005/8/layout/cycle8"/>
    <dgm:cxn modelId="{CFDA97B0-9C36-43F6-B89B-CEA0C64D7717}" type="presParOf" srcId="{860D9337-FFFD-4837-A476-1BD5983D1CB5}" destId="{32570B04-81F1-4404-95C5-6372B376ECED}" srcOrd="14" destOrd="0" presId="urn:microsoft.com/office/officeart/2005/8/layout/cycle8"/>
    <dgm:cxn modelId="{744E6475-E133-41B5-806B-65AC80A042EE}" type="presParOf" srcId="{860D9337-FFFD-4837-A476-1BD5983D1CB5}" destId="{AECC9BA2-0E2A-4039-A0CC-0AA6C7270762}" srcOrd="15" destOrd="0" presId="urn:microsoft.com/office/officeart/2005/8/layout/cycle8"/>
    <dgm:cxn modelId="{B212474B-4584-4029-A1FC-B52BE62CFA54}" type="presParOf" srcId="{860D9337-FFFD-4837-A476-1BD5983D1CB5}" destId="{F3E4D7F4-D3BC-4240-910E-0C5053B739EA}" srcOrd="16" destOrd="0" presId="urn:microsoft.com/office/officeart/2005/8/layout/cycle8"/>
    <dgm:cxn modelId="{40C88338-F6EF-454F-B33A-2DEA0171D505}" type="presParOf" srcId="{860D9337-FFFD-4837-A476-1BD5983D1CB5}" destId="{DC3BFF65-4AB9-4BEB-B893-5C84C04140BF}" srcOrd="17" destOrd="0" presId="urn:microsoft.com/office/officeart/2005/8/layout/cycle8"/>
    <dgm:cxn modelId="{75E07140-310F-4E84-A63A-4B7506DA1A02}" type="presParOf" srcId="{860D9337-FFFD-4837-A476-1BD5983D1CB5}" destId="{D3EAEF02-6C42-4A06-A01F-2FF140509920}" srcOrd="18" destOrd="0" presId="urn:microsoft.com/office/officeart/2005/8/layout/cycle8"/>
    <dgm:cxn modelId="{1D2E3195-3F08-40CF-A8C5-C375991C7755}" type="presParOf" srcId="{860D9337-FFFD-4837-A476-1BD5983D1CB5}" destId="{1B31715C-47D1-469F-97F4-99B006904743}" srcOrd="19" destOrd="0" presId="urn:microsoft.com/office/officeart/2005/8/layout/cycle8"/>
    <dgm:cxn modelId="{46F03763-10CB-4F28-9B8D-A6B7CD4A7863}" type="presParOf" srcId="{860D9337-FFFD-4837-A476-1BD5983D1CB5}" destId="{A1353D68-EBCC-48DB-8EF0-97EB4E7B17AC}" srcOrd="20" destOrd="0" presId="urn:microsoft.com/office/officeart/2005/8/layout/cycle8"/>
    <dgm:cxn modelId="{0D44C5C1-82CD-46FC-A8B2-9EB679EC39DB}" type="presParOf" srcId="{860D9337-FFFD-4837-A476-1BD5983D1CB5}" destId="{89C1D80F-44E1-44F6-A8F7-015349FD6E33}" srcOrd="21" destOrd="0" presId="urn:microsoft.com/office/officeart/2005/8/layout/cycle8"/>
    <dgm:cxn modelId="{042062EC-3045-44AC-A5CA-7E086587F091}" type="presParOf" srcId="{860D9337-FFFD-4837-A476-1BD5983D1CB5}" destId="{CB5C9873-DF1A-4AA1-838A-B844362C5CD5}" srcOrd="22" destOrd="0" presId="urn:microsoft.com/office/officeart/2005/8/layout/cycle8"/>
    <dgm:cxn modelId="{ED6A703B-2702-439F-BFD3-216FBC39C0D9}" type="presParOf" srcId="{860D9337-FFFD-4837-A476-1BD5983D1CB5}" destId="{FC1E04BB-46BF-41B9-A3AA-2098BED33C78}" srcOrd="23" destOrd="0" presId="urn:microsoft.com/office/officeart/2005/8/layout/cycle8"/>
    <dgm:cxn modelId="{89A48B93-1FF7-482F-AD42-B0E0BA6D0913}" type="presParOf" srcId="{860D9337-FFFD-4837-A476-1BD5983D1CB5}" destId="{95D21FAA-9CF0-421A-B167-E9AC0CEFA363}" srcOrd="24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2913B-A42D-4F16-A8FF-7C17DEAB102E}">
      <dsp:nvSpPr>
        <dsp:cNvPr id="0" name=""/>
        <dsp:cNvSpPr/>
      </dsp:nvSpPr>
      <dsp:spPr>
        <a:xfrm>
          <a:off x="1946698" y="345548"/>
          <a:ext cx="4689190" cy="4689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2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4613622" y="1280932"/>
        <a:ext cx="1065779" cy="710520"/>
      </dsp:txXfrm>
    </dsp:sp>
    <dsp:sp modelId="{FD535C04-2254-4856-82CF-CF152DCAB9BE}">
      <dsp:nvSpPr>
        <dsp:cNvPr id="0" name=""/>
        <dsp:cNvSpPr/>
      </dsp:nvSpPr>
      <dsp:spPr>
        <a:xfrm>
          <a:off x="1986891" y="470593"/>
          <a:ext cx="4689190" cy="4689190"/>
        </a:xfrm>
        <a:prstGeom prst="pie">
          <a:avLst>
            <a:gd name="adj1" fmla="val 20520000"/>
            <a:gd name="adj2" fmla="val 324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5211333" y="2776611"/>
        <a:ext cx="986832" cy="789466"/>
      </dsp:txXfrm>
    </dsp:sp>
    <dsp:sp modelId="{840973BD-FFC6-4A94-AD29-CE2A0EF40C90}">
      <dsp:nvSpPr>
        <dsp:cNvPr id="0" name=""/>
        <dsp:cNvSpPr/>
      </dsp:nvSpPr>
      <dsp:spPr>
        <a:xfrm>
          <a:off x="1880826" y="547630"/>
          <a:ext cx="4689190" cy="4689190"/>
        </a:xfrm>
        <a:prstGeom prst="pie">
          <a:avLst>
            <a:gd name="adj1" fmla="val 3240000"/>
            <a:gd name="adj2" fmla="val 756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3751741" y="4021082"/>
        <a:ext cx="947360" cy="868413"/>
      </dsp:txXfrm>
    </dsp:sp>
    <dsp:sp modelId="{61BA0E9D-09B6-487E-B0BE-7334D697AD66}">
      <dsp:nvSpPr>
        <dsp:cNvPr id="0" name=""/>
        <dsp:cNvSpPr/>
      </dsp:nvSpPr>
      <dsp:spPr>
        <a:xfrm>
          <a:off x="1774761" y="470593"/>
          <a:ext cx="4689190" cy="4689190"/>
        </a:xfrm>
        <a:prstGeom prst="pie">
          <a:avLst>
            <a:gd name="adj1" fmla="val 7560000"/>
            <a:gd name="adj2" fmla="val 1188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2252677" y="2776611"/>
        <a:ext cx="986832" cy="789466"/>
      </dsp:txXfrm>
    </dsp:sp>
    <dsp:sp modelId="{F3E4D7F4-D3BC-4240-910E-0C5053B739EA}">
      <dsp:nvSpPr>
        <dsp:cNvPr id="0" name=""/>
        <dsp:cNvSpPr/>
      </dsp:nvSpPr>
      <dsp:spPr>
        <a:xfrm>
          <a:off x="1814954" y="345548"/>
          <a:ext cx="4689190" cy="4689190"/>
        </a:xfrm>
        <a:prstGeom prst="pie">
          <a:avLst>
            <a:gd name="adj1" fmla="val 11880000"/>
            <a:gd name="adj2" fmla="val 16200000"/>
          </a:avLst>
        </a:prstGeom>
        <a:solidFill>
          <a:srgbClr val="F583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2771440" y="1280932"/>
        <a:ext cx="1065779" cy="710520"/>
      </dsp:txXfrm>
    </dsp:sp>
    <dsp:sp modelId="{A1353D68-EBCC-48DB-8EF0-97EB4E7B17AC}">
      <dsp:nvSpPr>
        <dsp:cNvPr id="0" name=""/>
        <dsp:cNvSpPr/>
      </dsp:nvSpPr>
      <dsp:spPr>
        <a:xfrm>
          <a:off x="1656193" y="55265"/>
          <a:ext cx="5269757" cy="526975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1D80F-44E1-44F6-A8F7-015349FD6E33}">
      <dsp:nvSpPr>
        <dsp:cNvPr id="0" name=""/>
        <dsp:cNvSpPr/>
      </dsp:nvSpPr>
      <dsp:spPr>
        <a:xfrm>
          <a:off x="1696931" y="180269"/>
          <a:ext cx="5269757" cy="526975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C9873-DF1A-4AA1-838A-B844362C5CD5}">
      <dsp:nvSpPr>
        <dsp:cNvPr id="0" name=""/>
        <dsp:cNvSpPr/>
      </dsp:nvSpPr>
      <dsp:spPr>
        <a:xfrm>
          <a:off x="1590542" y="257541"/>
          <a:ext cx="5269757" cy="526975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E04BB-46BF-41B9-A3AA-2098BED33C78}">
      <dsp:nvSpPr>
        <dsp:cNvPr id="0" name=""/>
        <dsp:cNvSpPr/>
      </dsp:nvSpPr>
      <dsp:spPr>
        <a:xfrm>
          <a:off x="1484153" y="180269"/>
          <a:ext cx="5269757" cy="526975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21FAA-9CF0-421A-B167-E9AC0CEFA363}">
      <dsp:nvSpPr>
        <dsp:cNvPr id="0" name=""/>
        <dsp:cNvSpPr/>
      </dsp:nvSpPr>
      <dsp:spPr>
        <a:xfrm>
          <a:off x="1524891" y="55265"/>
          <a:ext cx="5269757" cy="526975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2913B-A42D-4F16-A8FF-7C17DEAB102E}">
      <dsp:nvSpPr>
        <dsp:cNvPr id="0" name=""/>
        <dsp:cNvSpPr/>
      </dsp:nvSpPr>
      <dsp:spPr>
        <a:xfrm>
          <a:off x="1946698" y="345548"/>
          <a:ext cx="4689190" cy="4689190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4613622" y="1280932"/>
        <a:ext cx="1065779" cy="710520"/>
      </dsp:txXfrm>
    </dsp:sp>
    <dsp:sp modelId="{FD535C04-2254-4856-82CF-CF152DCAB9BE}">
      <dsp:nvSpPr>
        <dsp:cNvPr id="0" name=""/>
        <dsp:cNvSpPr/>
      </dsp:nvSpPr>
      <dsp:spPr>
        <a:xfrm>
          <a:off x="1986891" y="470593"/>
          <a:ext cx="4689190" cy="4689190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5211333" y="2776611"/>
        <a:ext cx="986832" cy="789466"/>
      </dsp:txXfrm>
    </dsp:sp>
    <dsp:sp modelId="{840973BD-FFC6-4A94-AD29-CE2A0EF40C90}">
      <dsp:nvSpPr>
        <dsp:cNvPr id="0" name=""/>
        <dsp:cNvSpPr/>
      </dsp:nvSpPr>
      <dsp:spPr>
        <a:xfrm>
          <a:off x="1880826" y="547630"/>
          <a:ext cx="4689190" cy="4689190"/>
        </a:xfrm>
        <a:prstGeom prst="pie">
          <a:avLst>
            <a:gd name="adj1" fmla="val 3240000"/>
            <a:gd name="adj2" fmla="val 756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3751741" y="4021082"/>
        <a:ext cx="947360" cy="868413"/>
      </dsp:txXfrm>
    </dsp:sp>
    <dsp:sp modelId="{61BA0E9D-09B6-487E-B0BE-7334D697AD66}">
      <dsp:nvSpPr>
        <dsp:cNvPr id="0" name=""/>
        <dsp:cNvSpPr/>
      </dsp:nvSpPr>
      <dsp:spPr>
        <a:xfrm>
          <a:off x="1774761" y="470593"/>
          <a:ext cx="4689190" cy="4689190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2252677" y="2776611"/>
        <a:ext cx="986832" cy="789466"/>
      </dsp:txXfrm>
    </dsp:sp>
    <dsp:sp modelId="{F3E4D7F4-D3BC-4240-910E-0C5053B739EA}">
      <dsp:nvSpPr>
        <dsp:cNvPr id="0" name=""/>
        <dsp:cNvSpPr/>
      </dsp:nvSpPr>
      <dsp:spPr>
        <a:xfrm>
          <a:off x="1814954" y="345548"/>
          <a:ext cx="4689190" cy="4689190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ysClr val="window" lastClr="FFFFFF"/>
            </a:solidFill>
            <a:latin typeface="Intro Book Alt" panose="02000000000000000000" pitchFamily="50" charset="0"/>
            <a:ea typeface="+mn-ea"/>
            <a:cs typeface="+mn-cs"/>
          </a:endParaRPr>
        </a:p>
      </dsp:txBody>
      <dsp:txXfrm>
        <a:off x="2771440" y="1280932"/>
        <a:ext cx="1065779" cy="710520"/>
      </dsp:txXfrm>
    </dsp:sp>
    <dsp:sp modelId="{A1353D68-EBCC-48DB-8EF0-97EB4E7B17AC}">
      <dsp:nvSpPr>
        <dsp:cNvPr id="0" name=""/>
        <dsp:cNvSpPr/>
      </dsp:nvSpPr>
      <dsp:spPr>
        <a:xfrm>
          <a:off x="1656193" y="55265"/>
          <a:ext cx="5269757" cy="526975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1D80F-44E1-44F6-A8F7-015349FD6E33}">
      <dsp:nvSpPr>
        <dsp:cNvPr id="0" name=""/>
        <dsp:cNvSpPr/>
      </dsp:nvSpPr>
      <dsp:spPr>
        <a:xfrm>
          <a:off x="1696931" y="180269"/>
          <a:ext cx="5269757" cy="526975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C9873-DF1A-4AA1-838A-B844362C5CD5}">
      <dsp:nvSpPr>
        <dsp:cNvPr id="0" name=""/>
        <dsp:cNvSpPr/>
      </dsp:nvSpPr>
      <dsp:spPr>
        <a:xfrm>
          <a:off x="1590542" y="257541"/>
          <a:ext cx="5269757" cy="526975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E04BB-46BF-41B9-A3AA-2098BED33C78}">
      <dsp:nvSpPr>
        <dsp:cNvPr id="0" name=""/>
        <dsp:cNvSpPr/>
      </dsp:nvSpPr>
      <dsp:spPr>
        <a:xfrm>
          <a:off x="1484153" y="180269"/>
          <a:ext cx="5269757" cy="526975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21FAA-9CF0-421A-B167-E9AC0CEFA363}">
      <dsp:nvSpPr>
        <dsp:cNvPr id="0" name=""/>
        <dsp:cNvSpPr/>
      </dsp:nvSpPr>
      <dsp:spPr>
        <a:xfrm>
          <a:off x="1524891" y="55265"/>
          <a:ext cx="5269757" cy="526975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4B38F-16B4-4FE8-95BE-843D38EF9097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1C4E0-4B51-4997-B15A-17E14D458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6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11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68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88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09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96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37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82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2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9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64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9D9EC-B69C-4111-B3F5-74BA9C77A9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60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9D9EC-B69C-4111-B3F5-74BA9C77A9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48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39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53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48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14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1C4E0-4B51-4997-B15A-17E14D4585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2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F58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E40551A-4A1F-D249-A64A-7D3FDD9C5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1176" r="55469" b="53282"/>
          <a:stretch/>
        </p:blipFill>
        <p:spPr>
          <a:xfrm>
            <a:off x="5239290" y="0"/>
            <a:ext cx="6966833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A12CB18-FD11-3C4C-9FB5-1B64764D3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568" y="1107719"/>
            <a:ext cx="5006546" cy="916779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C6805E1-1342-4042-B6F1-B3290322C5D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4568" y="2024498"/>
            <a:ext cx="5031045" cy="56356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489C792-AF16-804C-AFA8-522DBC3E963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4568" y="6029626"/>
            <a:ext cx="2263775" cy="2730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0640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E4CC1F-61CC-1E4E-B8C4-2E05FBD66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957" y="16333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F58320"/>
                </a:solidFill>
                <a:latin typeface="Cahuenga" panose="02020502050406040203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04FD34-6B38-9A43-A592-E95717C5E8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57" y="1341896"/>
            <a:ext cx="10515600" cy="43259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58585A"/>
                </a:solidFill>
                <a:latin typeface="Intro Book Alt" panose="02000000000000000000" pitchFamily="50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79000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E42FAF-553F-40F8-8A0A-60A95EF70D8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1" y="1343949"/>
            <a:ext cx="5181600" cy="48330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8585B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3D55394F-F300-43F3-B307-43BE230071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72199" y="1343949"/>
            <a:ext cx="5181600" cy="48330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8585B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D4E56DAC-DA1E-4C4A-A8A2-473D7D364A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871" y="101452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sz="40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9E0B8A9-2D9F-EC42-92E7-8D9361555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799" y="6484792"/>
            <a:ext cx="685800" cy="2434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050" b="0" i="0">
                <a:solidFill>
                  <a:schemeClr val="accent1"/>
                </a:solidFill>
                <a:latin typeface="Franklin Gothic Medium" panose="020B06030201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defRPr>
            </a:lvl1pPr>
          </a:lstStyle>
          <a:p>
            <a:fld id="{B8E368AD-AC3A-8448-81E7-9702A1829A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28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E40551A-4A1F-D249-A64A-7D3FDD9C5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1176" r="55469" b="53282"/>
          <a:stretch/>
        </p:blipFill>
        <p:spPr>
          <a:xfrm>
            <a:off x="5239290" y="0"/>
            <a:ext cx="6966833" cy="68580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6A12CB18-FD11-3C4C-9FB5-1B64764D3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568" y="1107719"/>
            <a:ext cx="5006546" cy="916779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C6805E1-1342-4042-B6F1-B3290322C5D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04568" y="2024498"/>
            <a:ext cx="5031045" cy="56356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489C792-AF16-804C-AFA8-522DBC3E963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4568" y="6029626"/>
            <a:ext cx="2263775" cy="27305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76796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E4CC1F-61CC-1E4E-B8C4-2E05FBD66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04FD34-6B38-9A43-A592-E95717C5E8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989138"/>
            <a:ext cx="10515600" cy="43259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5858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96913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E4379C-C492-F34E-BE9F-2B409D23DF1B}"/>
              </a:ext>
            </a:extLst>
          </p:cNvPr>
          <p:cNvCxnSpPr>
            <a:cxnSpLocks/>
          </p:cNvCxnSpPr>
          <p:nvPr userDrawn="1"/>
        </p:nvCxnSpPr>
        <p:spPr>
          <a:xfrm>
            <a:off x="4323319" y="874059"/>
            <a:ext cx="0" cy="285077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6E847A3-A3B6-FC4F-BB0E-5B7485D9B4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261" y="3429000"/>
            <a:ext cx="3238500" cy="3784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7CD01F-3B69-0E4E-AD91-432299B7B4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197501">
            <a:off x="179211" y="-1015886"/>
            <a:ext cx="3644900" cy="44069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E28B46D8-5C14-804B-B032-FDA9D3C2A5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2214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0EA918-50B4-534A-B614-B65E5B1EA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7081" y="-2273249"/>
            <a:ext cx="12584988" cy="9555992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E56AD3F-3E16-A04A-8591-1030080CE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1308" y="3182815"/>
            <a:ext cx="3434862" cy="1565031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786867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A90FFDE-4760-5142-91BD-06D2FAE752ED}"/>
              </a:ext>
            </a:extLst>
          </p:cNvPr>
          <p:cNvSpPr/>
          <p:nvPr userDrawn="1"/>
        </p:nvSpPr>
        <p:spPr>
          <a:xfrm>
            <a:off x="403110" y="1314157"/>
            <a:ext cx="5038946" cy="1864877"/>
          </a:xfrm>
          <a:prstGeom prst="rect">
            <a:avLst/>
          </a:prstGeom>
          <a:ln w="28575">
            <a:noFill/>
            <a:miter lim="800000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4400" b="1" i="0" spc="-15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Thank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C041E0-73B8-534E-A10E-704F0B16B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1176" r="55469" b="53282"/>
          <a:stretch/>
        </p:blipFill>
        <p:spPr>
          <a:xfrm>
            <a:off x="5239290" y="0"/>
            <a:ext cx="6966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27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750713" y="6192269"/>
            <a:ext cx="2894191" cy="6806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8750709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 bwMode="auto">
          <a:xfrm>
            <a:off x="316822" y="231877"/>
            <a:ext cx="8095225" cy="43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1125" b="1">
                <a:solidFill>
                  <a:schemeClr val="bg1"/>
                </a:solidFill>
              </a:rPr>
              <a:t>Florida Department of Citrus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21037" y="671871"/>
            <a:ext cx="7385119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64769" y="2514607"/>
            <a:ext cx="7497643" cy="1470025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2025" b="1" kern="1200" baseline="0" dirty="0">
                <a:solidFill>
                  <a:schemeClr val="bg1"/>
                </a:solidFill>
                <a:latin typeface="+mj-lt"/>
                <a:ea typeface="MS PGothic" pitchFamily="34" charset="-128"/>
                <a:cs typeface="ＭＳ Ｐゴシック" charset="-128"/>
              </a:defRPr>
            </a:lvl1pPr>
          </a:lstStyle>
          <a:p>
            <a:r>
              <a:rPr lang="en-US"/>
              <a:t>Click to edit Master slide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64769" y="5486406"/>
            <a:ext cx="3196032" cy="705869"/>
          </a:xfrm>
        </p:spPr>
        <p:txBody>
          <a:bodyPr/>
          <a:lstStyle>
            <a:lvl1pPr marL="0" indent="0" algn="l">
              <a:buNone/>
              <a:defRPr sz="675">
                <a:solidFill>
                  <a:schemeClr val="bg1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0668000" y="231884"/>
            <a:ext cx="1422400" cy="113972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491" y="4103781"/>
            <a:ext cx="2848944" cy="276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48589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63874"/>
            <a:ext cx="98552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7683"/>
            <a:ext cx="10972800" cy="4777581"/>
          </a:xfrm>
        </p:spPr>
        <p:txBody>
          <a:bodyPr/>
          <a:lstStyle>
            <a:lvl1pPr>
              <a:defRPr sz="1575"/>
            </a:lvl1pPr>
            <a:lvl2pPr>
              <a:defRPr sz="1575"/>
            </a:lvl2pPr>
            <a:lvl3pPr>
              <a:defRPr sz="1575"/>
            </a:lvl3pPr>
            <a:lvl4pPr>
              <a:defRPr sz="1575"/>
            </a:lvl4pPr>
            <a:lvl5pPr>
              <a:defRPr sz="15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>
          <a:xfrm>
            <a:off x="9093201" y="6332544"/>
            <a:ext cx="2743200" cy="365125"/>
          </a:xfrm>
        </p:spPr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0616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2250" b="1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117601" y="4406900"/>
            <a:ext cx="9040779" cy="0"/>
          </a:xfrm>
          <a:prstGeom prst="line">
            <a:avLst/>
          </a:prstGeom>
          <a:ln w="19050" cmpd="sng">
            <a:solidFill>
              <a:srgbClr val="F8BF52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82387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BE4CC1F-61CC-1E4E-B8C4-2E05FBD66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>
              <a:defRPr b="1" i="0">
                <a:solidFill>
                  <a:srgbClr val="F583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04FD34-6B38-9A43-A592-E95717C5E8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989138"/>
            <a:ext cx="10515600" cy="43259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5858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495517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412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165609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1805371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165609"/>
            <a:ext cx="5389033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05371"/>
            <a:ext cx="5389033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6413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57200"/>
            <a:ext cx="9855200" cy="914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9093200" y="6332544"/>
            <a:ext cx="2743200" cy="365125"/>
          </a:xfrm>
        </p:spPr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01985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8821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7611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96553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143007"/>
            <a:ext cx="10972800" cy="4525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0015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61324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143000"/>
            <a:ext cx="10363200" cy="4724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703682"/>
      </p:ext>
    </p:extLst>
  </p:cSld>
  <p:clrMapOvr>
    <a:masterClrMapping/>
  </p:clrMapOvr>
  <p:transition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9785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E4379C-C492-F34E-BE9F-2B409D23DF1B}"/>
              </a:ext>
            </a:extLst>
          </p:cNvPr>
          <p:cNvCxnSpPr>
            <a:cxnSpLocks/>
          </p:cNvCxnSpPr>
          <p:nvPr userDrawn="1"/>
        </p:nvCxnSpPr>
        <p:spPr>
          <a:xfrm>
            <a:off x="4323319" y="874059"/>
            <a:ext cx="0" cy="285077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6E847A3-A3B6-FC4F-BB0E-5B7485D9B4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2261" y="3429000"/>
            <a:ext cx="3238500" cy="3784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7CD01F-3B69-0E4E-AD91-432299B7B4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197501">
            <a:off x="179211" y="-1015886"/>
            <a:ext cx="3644900" cy="44069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E28B46D8-5C14-804B-B032-FDA9D3C2A5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rgbClr val="F583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007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0EA918-50B4-534A-B614-B65E5B1EA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7081" y="-2273249"/>
            <a:ext cx="12584988" cy="9555992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E56AD3F-3E16-A04A-8591-1030080CE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1308" y="3182815"/>
            <a:ext cx="3434862" cy="1565031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rgbClr val="F583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1695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rgbClr val="F58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A90FFDE-4760-5142-91BD-06D2FAE752ED}"/>
              </a:ext>
            </a:extLst>
          </p:cNvPr>
          <p:cNvSpPr/>
          <p:nvPr userDrawn="1"/>
        </p:nvSpPr>
        <p:spPr>
          <a:xfrm>
            <a:off x="403110" y="1314157"/>
            <a:ext cx="5038946" cy="1864877"/>
          </a:xfrm>
          <a:prstGeom prst="rect">
            <a:avLst/>
          </a:prstGeom>
          <a:ln w="28575">
            <a:noFill/>
            <a:miter lim="800000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4400" b="1" i="0" spc="-15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Thank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C041E0-73B8-534E-A10E-704F0B16B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11176" r="55469" b="53282"/>
          <a:stretch/>
        </p:blipFill>
        <p:spPr>
          <a:xfrm>
            <a:off x="5239290" y="0"/>
            <a:ext cx="6966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09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(1-Line) +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832897C-6B26-464F-86F3-8936289BC5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35" y="6378801"/>
            <a:ext cx="622906" cy="25928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533823C-BFF9-B149-9D23-C6665AA81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0048" y="5952409"/>
            <a:ext cx="9824917" cy="67699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spcAft>
                <a:spcPts val="300"/>
              </a:spcAft>
              <a:defRPr sz="900" b="0" i="0">
                <a:solidFill>
                  <a:schemeClr val="bg1">
                    <a:lumMod val="6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6B44130E-D881-6744-9A56-D1F5C6BC5E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0048" y="964602"/>
            <a:ext cx="8140701" cy="565330"/>
          </a:xfrm>
        </p:spPr>
        <p:txBody>
          <a:bodyPr/>
          <a:lstStyle>
            <a:lvl1pPr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label</a:t>
            </a:r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779EC7DA-5FA0-0E47-9D5A-9E7C8E76EA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0048" y="533399"/>
            <a:ext cx="9817100" cy="345489"/>
          </a:xfrm>
        </p:spPr>
        <p:txBody>
          <a:bodyPr/>
          <a:lstStyle>
            <a:lvl1pPr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1-LINE HEADLINE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A55D1268-8437-4376-9464-89D66721800E}"/>
              </a:ext>
            </a:extLst>
          </p:cNvPr>
          <p:cNvSpPr txBox="1">
            <a:spLocks/>
          </p:cNvSpPr>
          <p:nvPr userDrawn="1"/>
        </p:nvSpPr>
        <p:spPr>
          <a:xfrm>
            <a:off x="11742243" y="6412910"/>
            <a:ext cx="278298" cy="195224"/>
          </a:xfrm>
          <a:prstGeom prst="rect">
            <a:avLst/>
          </a:prstGeom>
        </p:spPr>
        <p:txBody>
          <a:bodyPr lIns="0" rIns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C4CEDB-9067-4CC6-8430-AA5729AC2E63}" type="slidenum">
              <a:rPr lang="en-US" sz="1200" smtClean="0">
                <a:solidFill>
                  <a:schemeClr val="bg2">
                    <a:lumMod val="10000"/>
                  </a:schemeClr>
                </a:solidFill>
              </a:rPr>
              <a:pPr/>
              <a:t>‹#›</a:t>
            </a:fld>
            <a:endParaRPr lang="en-US" sz="120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261031-8CBB-43F4-B373-0780B4F1FB2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96053" y="6463598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9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D3B01-17DE-DE47-BF74-394563A71A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73564" y="6197604"/>
            <a:ext cx="276894" cy="4572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HurmeGeometricSans4 Regular" panose="020B0500020000000000" pitchFamily="34" charset="0"/>
              </a:defRPr>
            </a:lvl1pPr>
          </a:lstStyle>
          <a:p>
            <a:fld id="{49B54FB1-FAAB-41CC-A45D-0D163F62113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129212-0025-4E65-8C46-B9E5E18C92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154" y="6410764"/>
            <a:ext cx="622906" cy="2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6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39200" y="6362700"/>
            <a:ext cx="2743200" cy="123111"/>
          </a:xfrm>
        </p:spPr>
        <p:txBody>
          <a:bodyPr/>
          <a:lstStyle/>
          <a:p>
            <a:fld id="{2DF56903-2479-43A9-9EFE-2B78A4D60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4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 (2-Line) + 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00048" y="1373446"/>
            <a:ext cx="8148518" cy="565330"/>
          </a:xfrm>
        </p:spPr>
        <p:txBody>
          <a:bodyPr/>
          <a:lstStyle>
            <a:lvl1pPr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label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500048" y="533400"/>
            <a:ext cx="9824916" cy="716666"/>
          </a:xfrm>
        </p:spPr>
        <p:txBody>
          <a:bodyPr/>
          <a:lstStyle>
            <a:lvl1pPr>
              <a:defRPr sz="2800" b="1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2-LINE HEADLINE</a:t>
            </a:r>
            <a:br>
              <a:rPr lang="en-US"/>
            </a:br>
            <a:r>
              <a:rPr lang="en-US"/>
              <a:t>CLICK TO EDIT 2-LINE HEADLINE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49454C-2731-4655-9858-C942200A89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35" y="6378801"/>
            <a:ext cx="622906" cy="2592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AF65415-E804-4EDD-A415-3D0694EA539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96053" y="6463598"/>
            <a:ext cx="0" cy="91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C35D460-A6BB-F240-824D-6AFA546883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0048" y="5952409"/>
            <a:ext cx="9824917" cy="67699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spcAft>
                <a:spcPts val="300"/>
              </a:spcAft>
              <a:defRPr sz="900" b="0" i="0">
                <a:solidFill>
                  <a:schemeClr val="bg1">
                    <a:lumMod val="6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EB88C3C-B823-47EF-B6EC-E425B4F56D31}"/>
              </a:ext>
            </a:extLst>
          </p:cNvPr>
          <p:cNvSpPr txBox="1">
            <a:spLocks/>
          </p:cNvSpPr>
          <p:nvPr userDrawn="1"/>
        </p:nvSpPr>
        <p:spPr>
          <a:xfrm>
            <a:off x="11742243" y="6412910"/>
            <a:ext cx="278298" cy="195224"/>
          </a:xfrm>
          <a:prstGeom prst="rect">
            <a:avLst/>
          </a:prstGeom>
        </p:spPr>
        <p:txBody>
          <a:bodyPr lIns="0" rIns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C4CEDB-9067-4CC6-8430-AA5729AC2E63}" type="slidenum">
              <a:rPr lang="en-US" sz="1200" smtClean="0">
                <a:solidFill>
                  <a:schemeClr val="bg2">
                    <a:lumMod val="10000"/>
                  </a:schemeClr>
                </a:solidFill>
              </a:rPr>
              <a:pPr/>
              <a:t>‹#›</a:t>
            </a:fld>
            <a:endParaRPr lang="en-US" sz="120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6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13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713" r:id="rId6"/>
    <p:sldLayoutId id="2147483714" r:id="rId7"/>
    <p:sldLayoutId id="2147483715" r:id="rId8"/>
    <p:sldLayoutId id="2147483693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588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47700"/>
            <a:ext cx="9855200" cy="87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209800"/>
            <a:ext cx="10972800" cy="562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32800" y="63325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CB559-EF48-4088-8D47-10A9B4356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5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fade/>
  </p:transition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altLang="en-US" sz="2025" b="1" i="0" kern="1200" cap="none" baseline="0" dirty="0" smtClean="0">
          <a:solidFill>
            <a:srgbClr val="50505A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-128"/>
        </a:defRPr>
      </a:lvl5pPr>
      <a:lvl6pPr marL="257175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6pPr>
      <a:lvl7pPr marL="514350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7pPr>
      <a:lvl8pPr marL="771525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8pPr>
      <a:lvl9pPr marL="1028700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" pitchFamily="34" charset="0"/>
        </a:defRPr>
      </a:lvl9pPr>
    </p:titleStyle>
    <p:bodyStyle>
      <a:lvl1pPr marL="192881" indent="-19288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 b="0" i="0" kern="1200">
          <a:solidFill>
            <a:srgbClr val="50505A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417910" indent="-16073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575" b="0" i="0" kern="1200">
          <a:solidFill>
            <a:srgbClr val="50505A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642938" indent="-1285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350" b="0" i="0" kern="1200">
          <a:solidFill>
            <a:srgbClr val="50505A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900113" indent="-1285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125" b="0" i="0" kern="1200">
          <a:solidFill>
            <a:srgbClr val="50505A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4pPr>
      <a:lvl5pPr marL="1157288" indent="-1285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125" b="0" i="0" kern="1200">
          <a:solidFill>
            <a:srgbClr val="50505A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" userDrawn="1">
          <p15:clr>
            <a:srgbClr val="F26B43"/>
          </p15:clr>
        </p15:guide>
        <p15:guide id="2" pos="888" userDrawn="1">
          <p15:clr>
            <a:srgbClr val="F26B43"/>
          </p15:clr>
        </p15:guide>
        <p15:guide id="3" pos="984" userDrawn="1">
          <p15:clr>
            <a:srgbClr val="F26B43"/>
          </p15:clr>
        </p15:guide>
        <p15:guide id="4" pos="1488" userDrawn="1">
          <p15:clr>
            <a:srgbClr val="F26B43"/>
          </p15:clr>
        </p15:guide>
        <p15:guide id="5" pos="1560" userDrawn="1">
          <p15:clr>
            <a:srgbClr val="F26B43"/>
          </p15:clr>
        </p15:guide>
        <p15:guide id="6" pos="2064" userDrawn="1">
          <p15:clr>
            <a:srgbClr val="F26B43"/>
          </p15:clr>
        </p15:guide>
        <p15:guide id="7" pos="2136" userDrawn="1">
          <p15:clr>
            <a:srgbClr val="F26B43"/>
          </p15:clr>
        </p15:guide>
        <p15:guide id="8" pos="2640" userDrawn="1">
          <p15:clr>
            <a:srgbClr val="F26B43"/>
          </p15:clr>
        </p15:guide>
        <p15:guide id="9" pos="5040" userDrawn="1">
          <p15:clr>
            <a:srgbClr val="F26B43"/>
          </p15:clr>
        </p15:guide>
        <p15:guide id="10" pos="6112" userDrawn="1">
          <p15:clr>
            <a:srgbClr val="F26B43"/>
          </p15:clr>
        </p15:guide>
        <p15:guide id="11" pos="6192" userDrawn="1">
          <p15:clr>
            <a:srgbClr val="F26B43"/>
          </p15:clr>
        </p15:guide>
        <p15:guide id="12" pos="7272" userDrawn="1">
          <p15:clr>
            <a:srgbClr val="F26B43"/>
          </p15:clr>
        </p15:guide>
        <p15:guide id="13" orient="horz" pos="744" userDrawn="1">
          <p15:clr>
            <a:srgbClr val="F26B43"/>
          </p15:clr>
        </p15:guide>
        <p15:guide id="14" orient="horz" pos="408" userDrawn="1">
          <p15:clr>
            <a:srgbClr val="F26B43"/>
          </p15:clr>
        </p15:guide>
        <p15:guide id="15" orient="horz" pos="3912" userDrawn="1">
          <p15:clr>
            <a:srgbClr val="F26B43"/>
          </p15:clr>
        </p15:guide>
        <p15:guide id="16" orient="horz" pos="3552" userDrawn="1">
          <p15:clr>
            <a:srgbClr val="F26B43"/>
          </p15:clr>
        </p15:guide>
        <p15:guide id="17" orient="horz" pos="3480" userDrawn="1">
          <p15:clr>
            <a:srgbClr val="F26B43"/>
          </p15:clr>
        </p15:guide>
        <p15:guide id="18" orient="horz" pos="3096" userDrawn="1">
          <p15:clr>
            <a:srgbClr val="F26B43"/>
          </p15:clr>
        </p15:guide>
        <p15:guide id="19" orient="horz" pos="3024" userDrawn="1">
          <p15:clr>
            <a:srgbClr val="F26B43"/>
          </p15:clr>
        </p15:guide>
        <p15:guide id="20" orient="horz" pos="2640" userDrawn="1">
          <p15:clr>
            <a:srgbClr val="F26B43"/>
          </p15:clr>
        </p15:guide>
        <p15:guide id="21" orient="horz" pos="2568" userDrawn="1">
          <p15:clr>
            <a:srgbClr val="F26B43"/>
          </p15:clr>
        </p15:guide>
        <p15:guide id="22" orient="horz" pos="2184" userDrawn="1">
          <p15:clr>
            <a:srgbClr val="F26B43"/>
          </p15:clr>
        </p15:guide>
        <p15:guide id="23" orient="horz" pos="2112" userDrawn="1">
          <p15:clr>
            <a:srgbClr val="F26B43"/>
          </p15:clr>
        </p15:guide>
        <p15:guide id="24" orient="horz" pos="1728" userDrawn="1">
          <p15:clr>
            <a:srgbClr val="F26B43"/>
          </p15:clr>
        </p15:guide>
        <p15:guide id="25" orient="horz" pos="1656" userDrawn="1">
          <p15:clr>
            <a:srgbClr val="F26B43"/>
          </p15:clr>
        </p15:guide>
        <p15:guide id="26" orient="horz" pos="840" userDrawn="1">
          <p15:clr>
            <a:srgbClr val="F26B43"/>
          </p15:clr>
        </p15:guide>
        <p15:guide id="27" pos="2712" userDrawn="1">
          <p15:clr>
            <a:srgbClr val="F26B43"/>
          </p15:clr>
        </p15:guide>
        <p15:guide id="28" pos="3216" userDrawn="1">
          <p15:clr>
            <a:srgbClr val="F26B43"/>
          </p15:clr>
        </p15:guide>
        <p15:guide id="29" pos="3288" userDrawn="1">
          <p15:clr>
            <a:srgbClr val="F26B43"/>
          </p15:clr>
        </p15:guide>
        <p15:guide id="30" pos="3792" userDrawn="1">
          <p15:clr>
            <a:srgbClr val="F26B43"/>
          </p15:clr>
        </p15:guide>
        <p15:guide id="31" pos="3864" userDrawn="1">
          <p15:clr>
            <a:srgbClr val="F26B43"/>
          </p15:clr>
        </p15:guide>
        <p15:guide id="32" pos="4368" userDrawn="1">
          <p15:clr>
            <a:srgbClr val="F26B43"/>
          </p15:clr>
        </p15:guide>
        <p15:guide id="33" pos="4464" userDrawn="1">
          <p15:clr>
            <a:srgbClr val="F26B43"/>
          </p15:clr>
        </p15:guide>
        <p15:guide id="34" pos="4968" userDrawn="1">
          <p15:clr>
            <a:srgbClr val="F26B43"/>
          </p15:clr>
        </p15:guide>
        <p15:guide id="35" pos="5544" userDrawn="1">
          <p15:clr>
            <a:srgbClr val="F26B43"/>
          </p15:clr>
        </p15:guide>
        <p15:guide id="36" pos="5616" userDrawn="1">
          <p15:clr>
            <a:srgbClr val="F26B43"/>
          </p15:clr>
        </p15:guide>
        <p15:guide id="37" pos="6768" userDrawn="1">
          <p15:clr>
            <a:srgbClr val="F26B43"/>
          </p15:clr>
        </p15:guide>
        <p15:guide id="38" pos="6696" userDrawn="1">
          <p15:clr>
            <a:srgbClr val="F26B43"/>
          </p15:clr>
        </p15:guide>
        <p15:guide id="39" orient="horz" pos="1224" userDrawn="1">
          <p15:clr>
            <a:srgbClr val="F26B43"/>
          </p15:clr>
        </p15:guide>
        <p15:guide id="40" orient="horz" pos="1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18" Type="http://schemas.openxmlformats.org/officeDocument/2006/relationships/image" Target="../media/image71.png"/><Relationship Id="rId3" Type="http://schemas.openxmlformats.org/officeDocument/2006/relationships/image" Target="../media/image57.pn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17" Type="http://schemas.openxmlformats.org/officeDocument/2006/relationships/image" Target="../media/image7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16.png"/><Relationship Id="rId15" Type="http://schemas.openxmlformats.org/officeDocument/2006/relationships/image" Target="../media/image68.svg"/><Relationship Id="rId10" Type="http://schemas.openxmlformats.org/officeDocument/2006/relationships/image" Target="../media/image63.png"/><Relationship Id="rId19" Type="http://schemas.openxmlformats.org/officeDocument/2006/relationships/image" Target="../media/image72.svg"/><Relationship Id="rId4" Type="http://schemas.openxmlformats.org/officeDocument/2006/relationships/image" Target="../media/image58.svg"/><Relationship Id="rId9" Type="http://schemas.openxmlformats.org/officeDocument/2006/relationships/image" Target="../media/image62.svg"/><Relationship Id="rId1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6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6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75.png"/><Relationship Id="rId5" Type="http://schemas.openxmlformats.org/officeDocument/2006/relationships/image" Target="../media/image73.jpe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57.png"/><Relationship Id="rId18" Type="http://schemas.openxmlformats.org/officeDocument/2006/relationships/image" Target="../media/image87.svg"/><Relationship Id="rId3" Type="http://schemas.openxmlformats.org/officeDocument/2006/relationships/image" Target="../media/image76.png"/><Relationship Id="rId21" Type="http://schemas.openxmlformats.org/officeDocument/2006/relationships/image" Target="../media/image90.png"/><Relationship Id="rId7" Type="http://schemas.openxmlformats.org/officeDocument/2006/relationships/image" Target="../media/image50.png"/><Relationship Id="rId12" Type="http://schemas.openxmlformats.org/officeDocument/2006/relationships/image" Target="../media/image83.sv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5.svg"/><Relationship Id="rId20" Type="http://schemas.openxmlformats.org/officeDocument/2006/relationships/image" Target="../media/image8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svg"/><Relationship Id="rId11" Type="http://schemas.openxmlformats.org/officeDocument/2006/relationships/image" Target="../media/image82.png"/><Relationship Id="rId5" Type="http://schemas.openxmlformats.org/officeDocument/2006/relationships/image" Target="../media/image78.png"/><Relationship Id="rId15" Type="http://schemas.openxmlformats.org/officeDocument/2006/relationships/image" Target="../media/image84.png"/><Relationship Id="rId10" Type="http://schemas.openxmlformats.org/officeDocument/2006/relationships/image" Target="../media/image81.svg"/><Relationship Id="rId19" Type="http://schemas.openxmlformats.org/officeDocument/2006/relationships/image" Target="../media/image88.png"/><Relationship Id="rId4" Type="http://schemas.openxmlformats.org/officeDocument/2006/relationships/image" Target="../media/image77.svg"/><Relationship Id="rId9" Type="http://schemas.openxmlformats.org/officeDocument/2006/relationships/image" Target="../media/image80.png"/><Relationship Id="rId14" Type="http://schemas.openxmlformats.org/officeDocument/2006/relationships/image" Target="../media/image58.svg"/><Relationship Id="rId22" Type="http://schemas.openxmlformats.org/officeDocument/2006/relationships/image" Target="../media/image9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72.svg"/><Relationship Id="rId3" Type="http://schemas.openxmlformats.org/officeDocument/2006/relationships/image" Target="../media/image96.jpeg"/><Relationship Id="rId7" Type="http://schemas.openxmlformats.org/officeDocument/2006/relationships/image" Target="../media/image58.svg"/><Relationship Id="rId12" Type="http://schemas.openxmlformats.org/officeDocument/2006/relationships/image" Target="../media/image71.png"/><Relationship Id="rId17" Type="http://schemas.openxmlformats.org/officeDocument/2006/relationships/image" Target="../media/image104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100.svg"/><Relationship Id="rId5" Type="http://schemas.openxmlformats.org/officeDocument/2006/relationships/image" Target="../media/image98.svg"/><Relationship Id="rId15" Type="http://schemas.openxmlformats.org/officeDocument/2006/relationships/image" Target="../media/image102.svg"/><Relationship Id="rId10" Type="http://schemas.openxmlformats.org/officeDocument/2006/relationships/image" Target="../media/image99.png"/><Relationship Id="rId4" Type="http://schemas.openxmlformats.org/officeDocument/2006/relationships/image" Target="../media/image97.png"/><Relationship Id="rId9" Type="http://schemas.openxmlformats.org/officeDocument/2006/relationships/image" Target="../media/image91.svg"/><Relationship Id="rId14" Type="http://schemas.openxmlformats.org/officeDocument/2006/relationships/image" Target="../media/image10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7.jpeg"/><Relationship Id="rId5" Type="http://schemas.openxmlformats.org/officeDocument/2006/relationships/image" Target="../media/image96.jpeg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emf"/><Relationship Id="rId26" Type="http://schemas.openxmlformats.org/officeDocument/2006/relationships/image" Target="../media/image29.png"/><Relationship Id="rId3" Type="http://schemas.openxmlformats.org/officeDocument/2006/relationships/diagramData" Target="../diagrams/data1.xml"/><Relationship Id="rId21" Type="http://schemas.openxmlformats.org/officeDocument/2006/relationships/image" Target="../media/image24.png"/><Relationship Id="rId7" Type="http://schemas.microsoft.com/office/2007/relationships/diagramDrawing" Target="../diagrams/drawing1.xml"/><Relationship Id="rId12" Type="http://schemas.openxmlformats.org/officeDocument/2006/relationships/image" Target="../media/image15.png"/><Relationship Id="rId17" Type="http://schemas.openxmlformats.org/officeDocument/2006/relationships/image" Target="../media/image20.emf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20" Type="http://schemas.openxmlformats.org/officeDocument/2006/relationships/image" Target="../media/image23.emf"/><Relationship Id="rId29" Type="http://schemas.microsoft.com/office/2007/relationships/hdphoto" Target="../media/hdphoto1.wdp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8.emf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emf"/><Relationship Id="rId31" Type="http://schemas.microsoft.com/office/2007/relationships/hdphoto" Target="../media/hdphoto2.wdp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svg"/><Relationship Id="rId30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emf"/><Relationship Id="rId18" Type="http://schemas.openxmlformats.org/officeDocument/2006/relationships/image" Target="../media/image24.png"/><Relationship Id="rId26" Type="http://schemas.openxmlformats.org/officeDocument/2006/relationships/image" Target="../media/image26.png"/><Relationship Id="rId3" Type="http://schemas.openxmlformats.org/officeDocument/2006/relationships/diagramData" Target="../diagrams/data2.xml"/><Relationship Id="rId21" Type="http://schemas.openxmlformats.org/officeDocument/2006/relationships/image" Target="../media/image30.svg"/><Relationship Id="rId7" Type="http://schemas.microsoft.com/office/2007/relationships/diagramDrawing" Target="../diagrams/drawing2.xml"/><Relationship Id="rId12" Type="http://schemas.openxmlformats.org/officeDocument/2006/relationships/image" Target="../media/image18.emf"/><Relationship Id="rId17" Type="http://schemas.openxmlformats.org/officeDocument/2006/relationships/image" Target="../media/image23.emf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emf"/><Relationship Id="rId20" Type="http://schemas.openxmlformats.org/officeDocument/2006/relationships/image" Target="../media/image29.png"/><Relationship Id="rId29" Type="http://schemas.microsoft.com/office/2007/relationships/hdphoto" Target="../media/hdphoto1.wdp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7.png"/><Relationship Id="rId24" Type="http://schemas.openxmlformats.org/officeDocument/2006/relationships/image" Target="../media/image16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1.emf"/><Relationship Id="rId23" Type="http://schemas.openxmlformats.org/officeDocument/2006/relationships/image" Target="../media/image15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8.png"/><Relationship Id="rId31" Type="http://schemas.microsoft.com/office/2007/relationships/hdphoto" Target="../media/hdphoto2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png"/><Relationship Id="rId14" Type="http://schemas.openxmlformats.org/officeDocument/2006/relationships/image" Target="../media/image20.emf"/><Relationship Id="rId22" Type="http://schemas.openxmlformats.org/officeDocument/2006/relationships/image" Target="../media/image14.png"/><Relationship Id="rId27" Type="http://schemas.openxmlformats.org/officeDocument/2006/relationships/image" Target="../media/image27.png"/><Relationship Id="rId30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48.png"/><Relationship Id="rId3" Type="http://schemas.openxmlformats.org/officeDocument/2006/relationships/image" Target="../media/image33.jpeg"/><Relationship Id="rId21" Type="http://schemas.openxmlformats.org/officeDocument/2006/relationships/image" Target="../media/image44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2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24" Type="http://schemas.openxmlformats.org/officeDocument/2006/relationships/image" Target="../media/image47.png"/><Relationship Id="rId5" Type="http://schemas.openxmlformats.org/officeDocument/2006/relationships/image" Target="../media/image35.png"/><Relationship Id="rId15" Type="http://schemas.openxmlformats.org/officeDocument/2006/relationships/image" Target="../media/image13.png"/><Relationship Id="rId23" Type="http://schemas.openxmlformats.org/officeDocument/2006/relationships/image" Target="../media/image46.png"/><Relationship Id="rId10" Type="http://schemas.openxmlformats.org/officeDocument/2006/relationships/image" Target="../media/image39.png"/><Relationship Id="rId19" Type="http://schemas.openxmlformats.org/officeDocument/2006/relationships/image" Target="../media/image42.png"/><Relationship Id="rId4" Type="http://schemas.openxmlformats.org/officeDocument/2006/relationships/image" Target="../media/image34.jpeg"/><Relationship Id="rId9" Type="http://schemas.openxmlformats.org/officeDocument/2006/relationships/image" Target="../media/image26.png"/><Relationship Id="rId14" Type="http://schemas.openxmlformats.org/officeDocument/2006/relationships/image" Target="../media/image12.png"/><Relationship Id="rId22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microsoft.com/office/2007/relationships/hdphoto" Target="../media/hdphoto1.wdp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4.wdp"/><Relationship Id="rId11" Type="http://schemas.openxmlformats.org/officeDocument/2006/relationships/image" Target="../media/image31.png"/><Relationship Id="rId5" Type="http://schemas.openxmlformats.org/officeDocument/2006/relationships/image" Target="../media/image50.png"/><Relationship Id="rId15" Type="http://schemas.openxmlformats.org/officeDocument/2006/relationships/image" Target="../media/image53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52.png"/><Relationship Id="rId1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A7F6CE-12A1-43D7-9654-525637F5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735" y="1860124"/>
            <a:ext cx="4929921" cy="1260643"/>
          </a:xfrm>
        </p:spPr>
        <p:txBody>
          <a:bodyPr lIns="91440" tIns="45720" rIns="91440" bIns="45720" anchor="ctr"/>
          <a:lstStyle/>
          <a:p>
            <a:pPr algn="ctr"/>
            <a:br>
              <a:rPr lang="en-US" sz="3000">
                <a:latin typeface="Calibri"/>
                <a:ea typeface="Calibri" panose="020F0502020204030204" pitchFamily="34" charset="0"/>
              </a:rPr>
            </a:br>
            <a:r>
              <a:rPr lang="en-US" sz="3000" b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 behind-the-scenes dive into how it all works, with Edible</a:t>
            </a:r>
            <a:endParaRPr lang="en-US" sz="3000" b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51A4AD-9AD0-4084-B26A-F4EB42AAE0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05159" y="6021809"/>
            <a:ext cx="3025710" cy="278577"/>
          </a:xfrm>
        </p:spPr>
        <p:txBody>
          <a:bodyPr lIns="91440" tIns="45720" rIns="91440" bIns="45720" anchor="ctr">
            <a:noAutofit/>
          </a:bodyPr>
          <a:lstStyle/>
          <a:p>
            <a:r>
              <a:rPr lang="en-US" sz="1800">
                <a:latin typeface="+mn-lt"/>
                <a:cs typeface="Arial"/>
              </a:rPr>
              <a:t>January 13, 2022</a:t>
            </a:r>
            <a:endParaRPr lang="en-US" sz="1800">
              <a:latin typeface="+mn-lt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F8F8EF2E-0250-4E05-8E73-E15EEFA58C43}"/>
              </a:ext>
            </a:extLst>
          </p:cNvPr>
          <p:cNvSpPr txBox="1">
            <a:spLocks/>
          </p:cNvSpPr>
          <p:nvPr/>
        </p:nvSpPr>
        <p:spPr>
          <a:xfrm>
            <a:off x="-185599" y="636618"/>
            <a:ext cx="7015834" cy="2164752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pPr algn="ctr"/>
            <a:r>
              <a:rPr lang="en-US" sz="3400">
                <a:latin typeface="Cahuenga" panose="02020502050406040203" pitchFamily="18" charset="0"/>
                <a:ea typeface="Calibri" panose="020F0502020204030204" pitchFamily="34" charset="0"/>
              </a:rPr>
              <a:t>FDOC eCommerce &amp; Driving Florida Orange Juice Sales: </a:t>
            </a:r>
          </a:p>
        </p:txBody>
      </p:sp>
    </p:spTree>
    <p:extLst>
      <p:ext uri="{BB962C8B-B14F-4D97-AF65-F5344CB8AC3E}">
        <p14:creationId xmlns:p14="http://schemas.microsoft.com/office/powerpoint/2010/main" val="3460804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ED8B3-5E75-4FEA-BBB9-34CD6B397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989" y="1491979"/>
            <a:ext cx="11359326" cy="4325937"/>
          </a:xfrm>
        </p:spPr>
        <p:txBody>
          <a:bodyPr/>
          <a:lstStyle/>
          <a:p>
            <a:pPr marL="0" indent="0" algn="ctr">
              <a:buNone/>
            </a:pPr>
            <a:r>
              <a:rPr lang="en-US" b="1">
                <a:solidFill>
                  <a:srgbClr val="646560"/>
                </a:solidFill>
                <a:latin typeface="+mn-lt"/>
              </a:rPr>
              <a:t>Largest North American Online Grocery Delivery Marketplace</a:t>
            </a:r>
          </a:p>
          <a:p>
            <a:endParaRPr lang="en-US">
              <a:solidFill>
                <a:srgbClr val="646560"/>
              </a:solidFill>
              <a:latin typeface="+mn-lt"/>
            </a:endParaRP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5E3702-2549-444F-9742-7041C79D9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5"/>
          <a:stretch/>
        </p:blipFill>
        <p:spPr>
          <a:xfrm>
            <a:off x="666941" y="2068789"/>
            <a:ext cx="10913102" cy="4141076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6773F78-7E8F-4678-87CC-85B6CF320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89" y="16333"/>
            <a:ext cx="3036224" cy="12533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7DCF9F-F77D-42B3-A9DE-25C46643E1F5}"/>
              </a:ext>
            </a:extLst>
          </p:cNvPr>
          <p:cNvSpPr txBox="1"/>
          <p:nvPr/>
        </p:nvSpPr>
        <p:spPr>
          <a:xfrm>
            <a:off x="611957" y="900384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Mobile-First eCommerce</a:t>
            </a:r>
          </a:p>
        </p:txBody>
      </p:sp>
    </p:spTree>
    <p:extLst>
      <p:ext uri="{BB962C8B-B14F-4D97-AF65-F5344CB8AC3E}">
        <p14:creationId xmlns:p14="http://schemas.microsoft.com/office/powerpoint/2010/main" val="1172844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700D93B-CA74-4133-BB9E-7E3C43B26285}"/>
              </a:ext>
            </a:extLst>
          </p:cNvPr>
          <p:cNvSpPr/>
          <p:nvPr/>
        </p:nvSpPr>
        <p:spPr>
          <a:xfrm>
            <a:off x="7611842" y="2485288"/>
            <a:ext cx="3970558" cy="3808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Graphic 23" descr="Checkbox Checked with solid fill">
            <a:extLst>
              <a:ext uri="{FF2B5EF4-FFF2-40B4-BE49-F238E27FC236}">
                <a16:creationId xmlns:a16="http://schemas.microsoft.com/office/drawing/2014/main" id="{DE303BFB-8CC5-44B9-9C43-07395B0CBC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5578" y="1602271"/>
            <a:ext cx="914400" cy="914400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9722B6C9-9FE3-428B-8412-A5A937585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89" y="16333"/>
            <a:ext cx="3036224" cy="125338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A6D593A-FEB9-4455-8F97-19A0F2B4DBE7}"/>
              </a:ext>
            </a:extLst>
          </p:cNvPr>
          <p:cNvSpPr txBox="1"/>
          <p:nvPr/>
        </p:nvSpPr>
        <p:spPr>
          <a:xfrm>
            <a:off x="1407077" y="2116452"/>
            <a:ext cx="5754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Expansive Grocer Selection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5643A0-C59B-4FAD-A89C-BD236DB886E1}"/>
              </a:ext>
            </a:extLst>
          </p:cNvPr>
          <p:cNvSpPr txBox="1"/>
          <p:nvPr/>
        </p:nvSpPr>
        <p:spPr>
          <a:xfrm>
            <a:off x="611957" y="900384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Mobile-First eCommerce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22A74A-3DC5-4E26-9FEC-A8477853F782}"/>
              </a:ext>
            </a:extLst>
          </p:cNvPr>
          <p:cNvSpPr txBox="1"/>
          <p:nvPr/>
        </p:nvSpPr>
        <p:spPr>
          <a:xfrm>
            <a:off x="1307177" y="3278558"/>
            <a:ext cx="5754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646560"/>
                </a:solidFill>
              </a:rPr>
              <a:t>Best-in-class Mobile-first experience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2D069D-C23E-4D07-A7CE-4745196E6316}"/>
              </a:ext>
            </a:extLst>
          </p:cNvPr>
          <p:cNvSpPr txBox="1"/>
          <p:nvPr/>
        </p:nvSpPr>
        <p:spPr>
          <a:xfrm>
            <a:off x="1407077" y="4518749"/>
            <a:ext cx="5754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The growing future of grocery</a:t>
            </a:r>
          </a:p>
        </p:txBody>
      </p:sp>
      <p:pic>
        <p:nvPicPr>
          <p:cNvPr id="13" name="Graphic 12" descr="Grocery bag with solid fill">
            <a:extLst>
              <a:ext uri="{FF2B5EF4-FFF2-40B4-BE49-F238E27FC236}">
                <a16:creationId xmlns:a16="http://schemas.microsoft.com/office/drawing/2014/main" id="{9A33055B-AF05-4B86-BFB3-8D98E524B1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6083" y="1961241"/>
            <a:ext cx="914400" cy="914400"/>
          </a:xfrm>
          <a:prstGeom prst="rect">
            <a:avLst/>
          </a:prstGeom>
        </p:spPr>
      </p:pic>
      <p:pic>
        <p:nvPicPr>
          <p:cNvPr id="17" name="Graphic 16" descr="Smart Phone with solid fill">
            <a:extLst>
              <a:ext uri="{FF2B5EF4-FFF2-40B4-BE49-F238E27FC236}">
                <a16:creationId xmlns:a16="http://schemas.microsoft.com/office/drawing/2014/main" id="{01F39A81-6FDB-4012-B02B-0EB5EC376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4510" y="3141044"/>
            <a:ext cx="914400" cy="914400"/>
          </a:xfrm>
          <a:prstGeom prst="rect">
            <a:avLst/>
          </a:prstGeom>
        </p:spPr>
      </p:pic>
      <p:pic>
        <p:nvPicPr>
          <p:cNvPr id="31" name="Graphic 30" descr="Hockey Stick Curve Graph with solid fill">
            <a:extLst>
              <a:ext uri="{FF2B5EF4-FFF2-40B4-BE49-F238E27FC236}">
                <a16:creationId xmlns:a16="http://schemas.microsoft.com/office/drawing/2014/main" id="{7A246378-671D-46B8-B48F-EB7DEBF8AC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4510" y="4349063"/>
            <a:ext cx="914400" cy="914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B345373-142F-4E8C-A8F6-67BB1376B067}"/>
              </a:ext>
            </a:extLst>
          </p:cNvPr>
          <p:cNvSpPr txBox="1"/>
          <p:nvPr/>
        </p:nvSpPr>
        <p:spPr>
          <a:xfrm>
            <a:off x="398644" y="1394482"/>
            <a:ext cx="432790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u="sng">
                <a:solidFill>
                  <a:srgbClr val="646560"/>
                </a:solidFill>
              </a:rPr>
              <a:t>Why Instacart?</a:t>
            </a:r>
            <a:endParaRPr lang="en-US" sz="2000" b="1" u="sng">
              <a:solidFill>
                <a:srgbClr val="646560"/>
              </a:solidFill>
              <a:cs typeface="Calibri"/>
            </a:endParaRPr>
          </a:p>
        </p:txBody>
      </p:sp>
      <p:pic>
        <p:nvPicPr>
          <p:cNvPr id="3" name="Graphic 2" descr="Checkbox Checked with solid fill">
            <a:extLst>
              <a:ext uri="{FF2B5EF4-FFF2-40B4-BE49-F238E27FC236}">
                <a16:creationId xmlns:a16="http://schemas.microsoft.com/office/drawing/2014/main" id="{242E6B38-B6EF-4385-A8BF-2BCB8409C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083" y="5676429"/>
            <a:ext cx="914400" cy="9144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60C422-7CD7-4F7A-8E63-1267BAA35A57}"/>
              </a:ext>
            </a:extLst>
          </p:cNvPr>
          <p:cNvSpPr txBox="1"/>
          <p:nvPr/>
        </p:nvSpPr>
        <p:spPr>
          <a:xfrm>
            <a:off x="1407077" y="5684711"/>
            <a:ext cx="52423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Ability to target the Lapsed Buyer Behaviors</a:t>
            </a:r>
          </a:p>
        </p:txBody>
      </p:sp>
      <p:pic>
        <p:nvPicPr>
          <p:cNvPr id="5" name="Graphic 4" descr="Dairy with solid fill">
            <a:extLst>
              <a:ext uri="{FF2B5EF4-FFF2-40B4-BE49-F238E27FC236}">
                <a16:creationId xmlns:a16="http://schemas.microsoft.com/office/drawing/2014/main" id="{53FB8FFC-CC04-43F0-8E4A-A70FB127BA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25072" y="2540000"/>
            <a:ext cx="797882" cy="797882"/>
          </a:xfrm>
          <a:prstGeom prst="rect">
            <a:avLst/>
          </a:prstGeom>
        </p:spPr>
      </p:pic>
      <p:pic>
        <p:nvPicPr>
          <p:cNvPr id="10" name="Graphic 9" descr="Egg with solid fill">
            <a:extLst>
              <a:ext uri="{FF2B5EF4-FFF2-40B4-BE49-F238E27FC236}">
                <a16:creationId xmlns:a16="http://schemas.microsoft.com/office/drawing/2014/main" id="{7C6247D0-76A4-4AF4-89E6-5BA95126F4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08375" y="2548053"/>
            <a:ext cx="797882" cy="797882"/>
          </a:xfrm>
          <a:prstGeom prst="rect">
            <a:avLst/>
          </a:prstGeom>
        </p:spPr>
      </p:pic>
      <p:pic>
        <p:nvPicPr>
          <p:cNvPr id="20" name="Graphic 19" descr="Grapes with solid fill">
            <a:extLst>
              <a:ext uri="{FF2B5EF4-FFF2-40B4-BE49-F238E27FC236}">
                <a16:creationId xmlns:a16="http://schemas.microsoft.com/office/drawing/2014/main" id="{E4BF1678-FC79-4A1A-B21B-070F14A033A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98641" y="2663385"/>
            <a:ext cx="566056" cy="56605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DA27E6-CA95-47BC-85C7-8B8D46FAFFD5}"/>
              </a:ext>
            </a:extLst>
          </p:cNvPr>
          <p:cNvSpPr txBox="1"/>
          <p:nvPr/>
        </p:nvSpPr>
        <p:spPr>
          <a:xfrm>
            <a:off x="8421674" y="3320244"/>
            <a:ext cx="246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Non-OJ Breakfast food &amp; Beverage Searches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F49DAC-92F3-4F22-9425-715684E22DAA}"/>
              </a:ext>
            </a:extLst>
          </p:cNvPr>
          <p:cNvSpPr txBox="1"/>
          <p:nvPr/>
        </p:nvSpPr>
        <p:spPr>
          <a:xfrm>
            <a:off x="8365546" y="5263463"/>
            <a:ext cx="246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</a:rPr>
              <a:t>When OJ is missing from their online cart</a:t>
            </a:r>
          </a:p>
        </p:txBody>
      </p:sp>
      <p:pic>
        <p:nvPicPr>
          <p:cNvPr id="23" name="Graphic 22" descr="Ecommerce with solid fill">
            <a:extLst>
              <a:ext uri="{FF2B5EF4-FFF2-40B4-BE49-F238E27FC236}">
                <a16:creationId xmlns:a16="http://schemas.microsoft.com/office/drawing/2014/main" id="{362F5E4B-2E65-4F41-BB4E-364BC5D9C5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124469" y="421593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8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ED8B3-5E75-4FEA-BBB9-34CD6B397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4936" y="1655025"/>
            <a:ext cx="4137091" cy="393429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200">
                <a:solidFill>
                  <a:srgbClr val="646560"/>
                </a:solidFill>
                <a:latin typeface="+mn-lt"/>
                <a:cs typeface="Arial"/>
              </a:rPr>
              <a:t>A look at the consumer search experience with our ads. </a:t>
            </a:r>
          </a:p>
        </p:txBody>
      </p:sp>
      <p:pic>
        <p:nvPicPr>
          <p:cNvPr id="19" name="Picture 18" descr="Shape, square&#10;&#10;Description automatically generated">
            <a:extLst>
              <a:ext uri="{FF2B5EF4-FFF2-40B4-BE49-F238E27FC236}">
                <a16:creationId xmlns:a16="http://schemas.microsoft.com/office/drawing/2014/main" id="{0036060E-6DFC-4882-9062-F10D715EC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0" t="7261" r="16796" b="7201"/>
          <a:stretch/>
        </p:blipFill>
        <p:spPr>
          <a:xfrm>
            <a:off x="6564931" y="662319"/>
            <a:ext cx="3145731" cy="5837567"/>
          </a:xfrm>
          <a:prstGeom prst="rect">
            <a:avLst/>
          </a:prstGeom>
        </p:spPr>
      </p:pic>
      <p:pic>
        <p:nvPicPr>
          <p:cNvPr id="20" name="SKB &amp; Featured Products">
            <a:hlinkClick r:id="" action="ppaction://media"/>
            <a:extLst>
              <a:ext uri="{FF2B5EF4-FFF2-40B4-BE49-F238E27FC236}">
                <a16:creationId xmlns:a16="http://schemas.microsoft.com/office/drawing/2014/main" id="{D9DE3DBE-FFB5-4F8D-B2F5-ADD88F7742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0111" y="1124901"/>
            <a:ext cx="2604736" cy="4994546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78EE8C49-1357-48BE-809B-D12CBECE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289" y="16333"/>
            <a:ext cx="3036224" cy="12533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A5AD1E1-FA62-44C9-8E0D-822F8A6B963C}"/>
              </a:ext>
            </a:extLst>
          </p:cNvPr>
          <p:cNvSpPr txBox="1"/>
          <p:nvPr/>
        </p:nvSpPr>
        <p:spPr>
          <a:xfrm>
            <a:off x="611957" y="900384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Mobile-First eCommerce</a:t>
            </a:r>
          </a:p>
        </p:txBody>
      </p:sp>
    </p:spTree>
    <p:extLst>
      <p:ext uri="{BB962C8B-B14F-4D97-AF65-F5344CB8AC3E}">
        <p14:creationId xmlns:p14="http://schemas.microsoft.com/office/powerpoint/2010/main" val="110582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hape, square&#10;&#10;Description automatically generated">
            <a:extLst>
              <a:ext uri="{FF2B5EF4-FFF2-40B4-BE49-F238E27FC236}">
                <a16:creationId xmlns:a16="http://schemas.microsoft.com/office/drawing/2014/main" id="{70734C34-C90E-402E-9491-6538BD5F70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6" t="6976" r="17808" b="7283"/>
          <a:stretch/>
        </p:blipFill>
        <p:spPr>
          <a:xfrm>
            <a:off x="6609271" y="427022"/>
            <a:ext cx="3036224" cy="5973777"/>
          </a:xfrm>
          <a:prstGeom prst="rect">
            <a:avLst/>
          </a:prstGeom>
        </p:spPr>
      </p:pic>
      <p:pic>
        <p:nvPicPr>
          <p:cNvPr id="10" name="FullSizeRender">
            <a:hlinkClick r:id="" action="ppaction://media"/>
            <a:extLst>
              <a:ext uri="{FF2B5EF4-FFF2-40B4-BE49-F238E27FC236}">
                <a16:creationId xmlns:a16="http://schemas.microsoft.com/office/drawing/2014/main" id="{403DD3CB-3DB8-4D65-816D-4FF8BFBEE3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0647" y="900384"/>
            <a:ext cx="2596307" cy="510964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78EE8C49-1357-48BE-809B-D12CBECE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289" y="16333"/>
            <a:ext cx="3036224" cy="12533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A5AD1E1-FA62-44C9-8E0D-822F8A6B963C}"/>
              </a:ext>
            </a:extLst>
          </p:cNvPr>
          <p:cNvSpPr txBox="1"/>
          <p:nvPr/>
        </p:nvSpPr>
        <p:spPr>
          <a:xfrm>
            <a:off x="611957" y="900384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Mobile-First eCommerce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F3D7723-7E47-413C-A40A-79380BCD4E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957" y="1560547"/>
            <a:ext cx="4060418" cy="3934297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200">
                <a:solidFill>
                  <a:srgbClr val="646560"/>
                </a:solidFill>
                <a:latin typeface="+mn-lt"/>
                <a:cs typeface="Arial"/>
              </a:rPr>
              <a:t>A look at the cart suggestions experience with our ads. </a:t>
            </a:r>
          </a:p>
        </p:txBody>
      </p:sp>
    </p:spTree>
    <p:extLst>
      <p:ext uri="{BB962C8B-B14F-4D97-AF65-F5344CB8AC3E}">
        <p14:creationId xmlns:p14="http://schemas.microsoft.com/office/powerpoint/2010/main" val="252229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Walmart Grocery">
            <a:extLst>
              <a:ext uri="{FF2B5EF4-FFF2-40B4-BE49-F238E27FC236}">
                <a16:creationId xmlns:a16="http://schemas.microsoft.com/office/drawing/2014/main" id="{9BBA7376-3E6D-4B29-8DB5-BAB17116C2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1" t="25348" r="13726" b="34112"/>
          <a:stretch/>
        </p:blipFill>
        <p:spPr bwMode="auto">
          <a:xfrm>
            <a:off x="472289" y="129352"/>
            <a:ext cx="2652792" cy="9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DB9E7F6-1BF0-4E8B-9218-AF8CC65AE6D6}"/>
              </a:ext>
            </a:extLst>
          </p:cNvPr>
          <p:cNvSpPr/>
          <p:nvPr/>
        </p:nvSpPr>
        <p:spPr>
          <a:xfrm>
            <a:off x="9216336" y="2722079"/>
            <a:ext cx="2825496" cy="2500493"/>
          </a:xfrm>
          <a:prstGeom prst="rect">
            <a:avLst/>
          </a:pr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11F3E5-FED0-43E2-867D-20BEC219C27C}"/>
              </a:ext>
            </a:extLst>
          </p:cNvPr>
          <p:cNvSpPr/>
          <p:nvPr/>
        </p:nvSpPr>
        <p:spPr>
          <a:xfrm>
            <a:off x="6269588" y="2721181"/>
            <a:ext cx="2823515" cy="2500493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21AA9B-B65A-46F1-B7AF-A81BADF3682B}"/>
              </a:ext>
            </a:extLst>
          </p:cNvPr>
          <p:cNvSpPr/>
          <p:nvPr/>
        </p:nvSpPr>
        <p:spPr>
          <a:xfrm>
            <a:off x="242356" y="2732589"/>
            <a:ext cx="2882726" cy="2489086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927F38-5A3C-45B6-96A3-82041922B25E}"/>
              </a:ext>
            </a:extLst>
          </p:cNvPr>
          <p:cNvSpPr/>
          <p:nvPr/>
        </p:nvSpPr>
        <p:spPr>
          <a:xfrm>
            <a:off x="3236406" y="2732589"/>
            <a:ext cx="2927616" cy="248908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53E34E-2CAC-4B39-ADC5-ECD4AD2E0F95}"/>
              </a:ext>
            </a:extLst>
          </p:cNvPr>
          <p:cNvSpPr txBox="1"/>
          <p:nvPr/>
        </p:nvSpPr>
        <p:spPr>
          <a:xfrm>
            <a:off x="472289" y="980903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National Big Box eCommerce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37FB5D-8E7A-4856-B95D-76CB5D422AEF}"/>
              </a:ext>
            </a:extLst>
          </p:cNvPr>
          <p:cNvSpPr txBox="1"/>
          <p:nvPr/>
        </p:nvSpPr>
        <p:spPr>
          <a:xfrm>
            <a:off x="1169346" y="3019873"/>
            <a:ext cx="125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</a:rPr>
              <a:t>90%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BA5617-B59C-459D-9345-CE0290DA53DF}"/>
              </a:ext>
            </a:extLst>
          </p:cNvPr>
          <p:cNvSpPr txBox="1"/>
          <p:nvPr/>
        </p:nvSpPr>
        <p:spPr>
          <a:xfrm>
            <a:off x="3554255" y="2992021"/>
            <a:ext cx="2428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</a:rPr>
              <a:t>150MM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DB6676-1988-4933-8BDA-0148A6C839F9}"/>
              </a:ext>
            </a:extLst>
          </p:cNvPr>
          <p:cNvSpPr txBox="1"/>
          <p:nvPr/>
        </p:nvSpPr>
        <p:spPr>
          <a:xfrm>
            <a:off x="10149380" y="2992021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</a:rPr>
              <a:t>#2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55C582-AD7E-47B7-9624-64DCF0BB8500}"/>
              </a:ext>
            </a:extLst>
          </p:cNvPr>
          <p:cNvSpPr txBox="1"/>
          <p:nvPr/>
        </p:nvSpPr>
        <p:spPr>
          <a:xfrm>
            <a:off x="7204328" y="2992021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00B050"/>
                </a:solidFill>
              </a:rPr>
              <a:t>#1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CF39EF-808D-4606-8659-1B1B0E421721}"/>
              </a:ext>
            </a:extLst>
          </p:cNvPr>
          <p:cNvSpPr txBox="1"/>
          <p:nvPr/>
        </p:nvSpPr>
        <p:spPr>
          <a:xfrm>
            <a:off x="350278" y="3894654"/>
            <a:ext cx="27748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rgbClr val="646560"/>
                </a:solidFill>
              </a:rPr>
              <a:t>Of America shops at Walmart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D9F853-BBF8-4D90-8DE4-06818EFEA1B6}"/>
              </a:ext>
            </a:extLst>
          </p:cNvPr>
          <p:cNvSpPr txBox="1"/>
          <p:nvPr/>
        </p:nvSpPr>
        <p:spPr>
          <a:xfrm>
            <a:off x="3236406" y="3894654"/>
            <a:ext cx="29070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rgbClr val="646560"/>
                </a:solidFill>
              </a:rPr>
              <a:t>Customers per week in store &amp; online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B3F7C4-C51B-4939-8600-72F9102FFA45}"/>
              </a:ext>
            </a:extLst>
          </p:cNvPr>
          <p:cNvSpPr txBox="1"/>
          <p:nvPr/>
        </p:nvSpPr>
        <p:spPr>
          <a:xfrm>
            <a:off x="6497231" y="3914567"/>
            <a:ext cx="24285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rgbClr val="646560"/>
                </a:solidFill>
              </a:rPr>
              <a:t>Online grocer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E5BED2-8150-4DA9-A209-4D3E967D6098}"/>
              </a:ext>
            </a:extLst>
          </p:cNvPr>
          <p:cNvSpPr txBox="1"/>
          <p:nvPr/>
        </p:nvSpPr>
        <p:spPr>
          <a:xfrm>
            <a:off x="9498772" y="3927798"/>
            <a:ext cx="2260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>
                <a:solidFill>
                  <a:srgbClr val="646560"/>
                </a:solidFill>
              </a:rPr>
              <a:t>eCommerce platform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C3DB4-B40B-4FDD-86F6-544E001EF869}"/>
              </a:ext>
            </a:extLst>
          </p:cNvPr>
          <p:cNvSpPr txBox="1"/>
          <p:nvPr/>
        </p:nvSpPr>
        <p:spPr>
          <a:xfrm>
            <a:off x="-46248" y="6639577"/>
            <a:ext cx="887773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646560"/>
                </a:solidFill>
              </a:rPr>
              <a:t>Data Source: https://www.walmartconnect.com/content/wmg/home/about-us.html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FCFBEFE3-F560-49DA-A2E5-29FA17A04B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342" y="1846225"/>
            <a:ext cx="12041832" cy="4325937"/>
          </a:xfrm>
        </p:spPr>
        <p:txBody>
          <a:bodyPr lIns="91440" tIns="45720" rIns="91440" bIns="45720" anchor="t"/>
          <a:lstStyle/>
          <a:p>
            <a:pPr marL="0" indent="0" algn="ctr">
              <a:buNone/>
            </a:pPr>
            <a:r>
              <a:rPr lang="en-US" sz="2600" b="1">
                <a:solidFill>
                  <a:srgbClr val="646560"/>
                </a:solidFill>
                <a:latin typeface="+mn-lt"/>
                <a:cs typeface="Arial"/>
              </a:rPr>
              <a:t>National scale drives significant opportunity for sales against lapsed buyers</a:t>
            </a:r>
          </a:p>
          <a:p>
            <a:endParaRPr lang="en-US" sz="2200">
              <a:solidFill>
                <a:srgbClr val="646560"/>
              </a:solidFill>
              <a:latin typeface="+mn-lt"/>
            </a:endParaRPr>
          </a:p>
          <a:p>
            <a:endParaRPr lang="en-US" sz="2200">
              <a:solidFill>
                <a:srgbClr val="646560"/>
              </a:solidFill>
              <a:latin typeface="+mn-lt"/>
            </a:endParaRPr>
          </a:p>
          <a:p>
            <a:endParaRPr lang="en-US" sz="2200">
              <a:solidFill>
                <a:srgbClr val="6465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9725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0BC1C4-CCE2-4329-896A-24AE383C1F66}"/>
              </a:ext>
            </a:extLst>
          </p:cNvPr>
          <p:cNvSpPr/>
          <p:nvPr/>
        </p:nvSpPr>
        <p:spPr>
          <a:xfrm>
            <a:off x="7611842" y="2485288"/>
            <a:ext cx="3970558" cy="3808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 descr="Ecommerce with solid fill">
            <a:extLst>
              <a:ext uri="{FF2B5EF4-FFF2-40B4-BE49-F238E27FC236}">
                <a16:creationId xmlns:a16="http://schemas.microsoft.com/office/drawing/2014/main" id="{7E44D6CD-5468-4ABD-BE1C-3AC3AE313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268" y="4428265"/>
            <a:ext cx="914400" cy="914400"/>
          </a:xfrm>
          <a:prstGeom prst="rect">
            <a:avLst/>
          </a:prstGeom>
        </p:spPr>
      </p:pic>
      <p:pic>
        <p:nvPicPr>
          <p:cNvPr id="5" name="Graphic 4" descr="Loan with solid fill">
            <a:extLst>
              <a:ext uri="{FF2B5EF4-FFF2-40B4-BE49-F238E27FC236}">
                <a16:creationId xmlns:a16="http://schemas.microsoft.com/office/drawing/2014/main" id="{2BC5C043-505A-45D2-987D-21AE53881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901" y="3300271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35643A0-C59B-4FAD-A89C-BD236DB886E1}"/>
              </a:ext>
            </a:extLst>
          </p:cNvPr>
          <p:cNvSpPr txBox="1"/>
          <p:nvPr/>
        </p:nvSpPr>
        <p:spPr>
          <a:xfrm>
            <a:off x="472289" y="1096513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National Big Box eCommerce</a:t>
            </a:r>
          </a:p>
        </p:txBody>
      </p:sp>
      <p:pic>
        <p:nvPicPr>
          <p:cNvPr id="7" name="Picture 2" descr="Walmart Grocery">
            <a:extLst>
              <a:ext uri="{FF2B5EF4-FFF2-40B4-BE49-F238E27FC236}">
                <a16:creationId xmlns:a16="http://schemas.microsoft.com/office/drawing/2014/main" id="{3C06E0A3-03DD-454D-BE20-B7A4E1F455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2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1" t="25348" r="13726" b="34112"/>
          <a:stretch/>
        </p:blipFill>
        <p:spPr bwMode="auto">
          <a:xfrm>
            <a:off x="472289" y="129352"/>
            <a:ext cx="2652792" cy="9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6EA7C5-FFF9-4949-BD81-4614478EC829}"/>
              </a:ext>
            </a:extLst>
          </p:cNvPr>
          <p:cNvSpPr txBox="1"/>
          <p:nvPr/>
        </p:nvSpPr>
        <p:spPr>
          <a:xfrm>
            <a:off x="1524380" y="2340871"/>
            <a:ext cx="4845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646560"/>
                </a:solidFill>
              </a:rPr>
              <a:t>Access to customer loyalty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06D35-DAC8-4713-BE32-FF8635EBFE6F}"/>
              </a:ext>
            </a:extLst>
          </p:cNvPr>
          <p:cNvSpPr txBox="1"/>
          <p:nvPr/>
        </p:nvSpPr>
        <p:spPr>
          <a:xfrm>
            <a:off x="466268" y="1465845"/>
            <a:ext cx="432790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u="sng">
                <a:solidFill>
                  <a:srgbClr val="646560"/>
                </a:solidFill>
              </a:rPr>
              <a:t>Why Walmart?</a:t>
            </a:r>
            <a:endParaRPr lang="en-US" sz="2000" b="1" u="sng">
              <a:solidFill>
                <a:srgbClr val="646560"/>
              </a:solidFill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96392D-9966-4193-B2FF-6C53AAE23E7C}"/>
              </a:ext>
            </a:extLst>
          </p:cNvPr>
          <p:cNvSpPr txBox="1"/>
          <p:nvPr/>
        </p:nvSpPr>
        <p:spPr>
          <a:xfrm>
            <a:off x="1513358" y="3511747"/>
            <a:ext cx="4845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646560"/>
                </a:solidFill>
              </a:rPr>
              <a:t>Highest Sales performance to date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DA8C97-A327-42B1-948F-32EEDE238F26}"/>
              </a:ext>
            </a:extLst>
          </p:cNvPr>
          <p:cNvSpPr txBox="1"/>
          <p:nvPr/>
        </p:nvSpPr>
        <p:spPr>
          <a:xfrm>
            <a:off x="1513358" y="4649182"/>
            <a:ext cx="548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646560"/>
                </a:solidFill>
              </a:rPr>
              <a:t>Expanded pick-up and delivery services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68F643-1201-48E6-8549-14480E80C03A}"/>
              </a:ext>
            </a:extLst>
          </p:cNvPr>
          <p:cNvGrpSpPr/>
          <p:nvPr/>
        </p:nvGrpSpPr>
        <p:grpSpPr>
          <a:xfrm>
            <a:off x="396139" y="2146888"/>
            <a:ext cx="873316" cy="760017"/>
            <a:chOff x="272439" y="2222723"/>
            <a:chExt cx="1085189" cy="914400"/>
          </a:xfrm>
          <a:solidFill>
            <a:srgbClr val="F58320"/>
          </a:solidFill>
        </p:grpSpPr>
        <p:pic>
          <p:nvPicPr>
            <p:cNvPr id="15" name="Graphic 14" descr="Shopping cart with solid fill">
              <a:extLst>
                <a:ext uri="{FF2B5EF4-FFF2-40B4-BE49-F238E27FC236}">
                  <a16:creationId xmlns:a16="http://schemas.microsoft.com/office/drawing/2014/main" id="{504F4CEF-1CC6-46C0-B380-38B75ABED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43228" y="2222723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Ribbon with solid fill">
              <a:extLst>
                <a:ext uri="{FF2B5EF4-FFF2-40B4-BE49-F238E27FC236}">
                  <a16:creationId xmlns:a16="http://schemas.microsoft.com/office/drawing/2014/main" id="{A60A675F-A8B1-4FBA-9140-9D359775C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533319">
              <a:off x="272439" y="2320162"/>
              <a:ext cx="341578" cy="341578"/>
            </a:xfrm>
            <a:prstGeom prst="rect">
              <a:avLst/>
            </a:prstGeom>
          </p:spPr>
        </p:pic>
      </p:grpSp>
      <p:pic>
        <p:nvPicPr>
          <p:cNvPr id="20" name="Graphic 19" descr="Checkbox Checked with solid fill">
            <a:extLst>
              <a:ext uri="{FF2B5EF4-FFF2-40B4-BE49-F238E27FC236}">
                <a16:creationId xmlns:a16="http://schemas.microsoft.com/office/drawing/2014/main" id="{FEBE7138-830D-4448-80D7-1E77B0D4BC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7901" y="5590138"/>
            <a:ext cx="914400" cy="9144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1228D84-9F77-4667-8CC7-A665D718FE24}"/>
              </a:ext>
            </a:extLst>
          </p:cNvPr>
          <p:cNvSpPr txBox="1"/>
          <p:nvPr/>
        </p:nvSpPr>
        <p:spPr>
          <a:xfrm>
            <a:off x="1513358" y="5871325"/>
            <a:ext cx="4735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646560"/>
                </a:solidFill>
              </a:rPr>
              <a:t>Ability to target the Lapsed Buyer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3741B8-835B-4930-AF3F-3F0DFAECF7CF}"/>
              </a:ext>
            </a:extLst>
          </p:cNvPr>
          <p:cNvSpPr txBox="1"/>
          <p:nvPr/>
        </p:nvSpPr>
        <p:spPr>
          <a:xfrm>
            <a:off x="8187432" y="3577896"/>
            <a:ext cx="30225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646560"/>
                </a:solidFill>
              </a:rPr>
              <a:t>Non-OJ Beverage Searches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029B9E-3784-4788-A838-2DB0DAB9372E}"/>
              </a:ext>
            </a:extLst>
          </p:cNvPr>
          <p:cNvSpPr txBox="1"/>
          <p:nvPr/>
        </p:nvSpPr>
        <p:spPr>
          <a:xfrm>
            <a:off x="8035032" y="5191776"/>
            <a:ext cx="3174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646560"/>
                </a:solidFill>
              </a:rPr>
              <a:t>Loyalty data indicating they have not recently purchased</a:t>
            </a:r>
          </a:p>
        </p:txBody>
      </p:sp>
      <p:pic>
        <p:nvPicPr>
          <p:cNvPr id="6" name="Graphic 5" descr="Water Bottle with solid fill">
            <a:extLst>
              <a:ext uri="{FF2B5EF4-FFF2-40B4-BE49-F238E27FC236}">
                <a16:creationId xmlns:a16="http://schemas.microsoft.com/office/drawing/2014/main" id="{FAA6E81C-DC40-4297-B082-AE161A2E96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74235" y="2674420"/>
            <a:ext cx="914400" cy="914400"/>
          </a:xfrm>
          <a:prstGeom prst="rect">
            <a:avLst/>
          </a:prstGeom>
        </p:spPr>
      </p:pic>
      <p:pic>
        <p:nvPicPr>
          <p:cNvPr id="11" name="Graphic 10" descr="Bottle with solid fill">
            <a:extLst>
              <a:ext uri="{FF2B5EF4-FFF2-40B4-BE49-F238E27FC236}">
                <a16:creationId xmlns:a16="http://schemas.microsoft.com/office/drawing/2014/main" id="{7A7545F0-8265-42B9-A377-B147D0D5563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62606" y="2674420"/>
            <a:ext cx="914400" cy="914400"/>
          </a:xfrm>
          <a:prstGeom prst="rect">
            <a:avLst/>
          </a:prstGeom>
        </p:spPr>
      </p:pic>
      <p:pic>
        <p:nvPicPr>
          <p:cNvPr id="16" name="Graphic 15" descr="Latte Cup with solid fill">
            <a:extLst>
              <a:ext uri="{FF2B5EF4-FFF2-40B4-BE49-F238E27FC236}">
                <a16:creationId xmlns:a16="http://schemas.microsoft.com/office/drawing/2014/main" id="{D1E37226-1EE3-4A29-89FA-F8A1F6904B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750977" y="2688544"/>
            <a:ext cx="914400" cy="914400"/>
          </a:xfrm>
          <a:prstGeom prst="rect">
            <a:avLst/>
          </a:prstGeom>
        </p:spPr>
      </p:pic>
      <p:pic>
        <p:nvPicPr>
          <p:cNvPr id="31" name="Graphic 30" descr="Credit card with solid fill">
            <a:extLst>
              <a:ext uri="{FF2B5EF4-FFF2-40B4-BE49-F238E27FC236}">
                <a16:creationId xmlns:a16="http://schemas.microsoft.com/office/drawing/2014/main" id="{20767331-8F58-477A-B50C-93390C65200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00509" y="4245401"/>
            <a:ext cx="914400" cy="914400"/>
          </a:xfrm>
          <a:prstGeom prst="rect">
            <a:avLst/>
          </a:prstGeom>
        </p:spPr>
      </p:pic>
      <p:pic>
        <p:nvPicPr>
          <p:cNvPr id="25" name="Graphic 24" descr="Checkbox Checked with solid fill">
            <a:extLst>
              <a:ext uri="{FF2B5EF4-FFF2-40B4-BE49-F238E27FC236}">
                <a16:creationId xmlns:a16="http://schemas.microsoft.com/office/drawing/2014/main" id="{EF39A5C8-0181-4E64-9506-F67C37F4717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062606" y="1725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277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D4A69D0-9A19-4A5C-9C4B-FF6E3DE46D7E}"/>
              </a:ext>
            </a:extLst>
          </p:cNvPr>
          <p:cNvSpPr txBox="1"/>
          <p:nvPr/>
        </p:nvSpPr>
        <p:spPr>
          <a:xfrm>
            <a:off x="472289" y="1096513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National Big Box eCommerce</a:t>
            </a:r>
          </a:p>
        </p:txBody>
      </p:sp>
      <p:pic>
        <p:nvPicPr>
          <p:cNvPr id="12" name="Picture 2" descr="Walmart Grocery">
            <a:extLst>
              <a:ext uri="{FF2B5EF4-FFF2-40B4-BE49-F238E27FC236}">
                <a16:creationId xmlns:a16="http://schemas.microsoft.com/office/drawing/2014/main" id="{79007D47-E91E-4D89-9AED-59B38EA43D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1" t="25348" r="13726" b="34112"/>
          <a:stretch/>
        </p:blipFill>
        <p:spPr bwMode="auto">
          <a:xfrm>
            <a:off x="472289" y="129352"/>
            <a:ext cx="2652792" cy="96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36D989B-29B2-4886-9FC7-20E8D45FBC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0491" y="1514847"/>
            <a:ext cx="11251018" cy="469530"/>
          </a:xfrm>
        </p:spPr>
        <p:txBody>
          <a:bodyPr lIns="91440" tIns="45720" rIns="91440" bIns="45720" anchor="t"/>
          <a:lstStyle/>
          <a:p>
            <a:pPr marL="0" indent="0" algn="ctr">
              <a:buNone/>
            </a:pPr>
            <a:r>
              <a:rPr lang="en-US" b="1">
                <a:solidFill>
                  <a:srgbClr val="646560"/>
                </a:solidFill>
                <a:latin typeface="+mn-lt"/>
                <a:cs typeface="Arial"/>
              </a:rPr>
              <a:t>A look at the customer experience with our ads</a:t>
            </a:r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488D6F3-15FE-433E-BC83-D315E94866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1719" y="3010056"/>
            <a:ext cx="4738778" cy="2506486"/>
          </a:xfrm>
          <a:prstGeom prst="rect">
            <a:avLst/>
          </a:prstGeom>
        </p:spPr>
      </p:pic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49F37DAD-ACA4-4881-821B-DE6500ED7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9455" y="2826882"/>
            <a:ext cx="1997495" cy="3722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0689DB-15F1-4B40-9DA5-948BB493A676}"/>
              </a:ext>
            </a:extLst>
          </p:cNvPr>
          <p:cNvSpPr txBox="1"/>
          <p:nvPr/>
        </p:nvSpPr>
        <p:spPr>
          <a:xfrm>
            <a:off x="8211948" y="2266384"/>
            <a:ext cx="165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646560"/>
                </a:solidFill>
              </a:rPr>
              <a:t>Display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E9DF26-F220-46C9-814E-665F0499C83E}"/>
              </a:ext>
            </a:extLst>
          </p:cNvPr>
          <p:cNvSpPr txBox="1"/>
          <p:nvPr/>
        </p:nvSpPr>
        <p:spPr>
          <a:xfrm>
            <a:off x="3199210" y="2308350"/>
            <a:ext cx="1174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646560"/>
                </a:solidFill>
              </a:rPr>
              <a:t>Search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C42960-E5AF-4C15-83EF-63F747766722}"/>
              </a:ext>
            </a:extLst>
          </p:cNvPr>
          <p:cNvGrpSpPr/>
          <p:nvPr/>
        </p:nvGrpSpPr>
        <p:grpSpPr>
          <a:xfrm>
            <a:off x="1245771" y="2914962"/>
            <a:ext cx="2354316" cy="3504888"/>
            <a:chOff x="1560459" y="2228849"/>
            <a:chExt cx="2813110" cy="4063427"/>
          </a:xfrm>
        </p:grpSpPr>
        <p:pic>
          <p:nvPicPr>
            <p:cNvPr id="1026" name="2DFE82D0-384C-440C-8F1B-328E9BC29932">
              <a:extLst>
                <a:ext uri="{FF2B5EF4-FFF2-40B4-BE49-F238E27FC236}">
                  <a16:creationId xmlns:a16="http://schemas.microsoft.com/office/drawing/2014/main" id="{41FD0FA6-71FC-4DDC-9D98-B00EAB3A0B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18" b="9444"/>
            <a:stretch/>
          </p:blipFill>
          <p:spPr bwMode="auto">
            <a:xfrm>
              <a:off x="1560459" y="2228849"/>
              <a:ext cx="2813110" cy="4063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F3AF9C4-0FDF-4D76-BAD4-4130F7C2C9FE}"/>
                </a:ext>
              </a:extLst>
            </p:cNvPr>
            <p:cNvSpPr/>
            <p:nvPr/>
          </p:nvSpPr>
          <p:spPr>
            <a:xfrm>
              <a:off x="2219168" y="3028874"/>
              <a:ext cx="1153292" cy="1687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>
                  <a:solidFill>
                    <a:schemeClr val="tx1"/>
                  </a:solidFill>
                </a:rPr>
                <a:t>100% Orange Juice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4984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E5DE17-9978-4F52-9800-8BE57B303A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71" r="33526"/>
          <a:stretch/>
        </p:blipFill>
        <p:spPr>
          <a:xfrm>
            <a:off x="1665514" y="2205891"/>
            <a:ext cx="8500383" cy="41178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C00B48-1BE9-44A9-A680-1B4DB06917A9}"/>
              </a:ext>
            </a:extLst>
          </p:cNvPr>
          <p:cNvSpPr txBox="1"/>
          <p:nvPr/>
        </p:nvSpPr>
        <p:spPr>
          <a:xfrm>
            <a:off x="283127" y="1045019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Regional Grocery</a:t>
            </a:r>
          </a:p>
        </p:txBody>
      </p:sp>
      <p:pic>
        <p:nvPicPr>
          <p:cNvPr id="10" name="Picture 2" descr="Quotient to Power AutoZone&amp;#39;s New Data-Driven Media Platform | Business Wire">
            <a:extLst>
              <a:ext uri="{FF2B5EF4-FFF2-40B4-BE49-F238E27FC236}">
                <a16:creationId xmlns:a16="http://schemas.microsoft.com/office/drawing/2014/main" id="{DA7D2B63-37FF-4806-9C8D-3165A18513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5" b="18760"/>
          <a:stretch/>
        </p:blipFill>
        <p:spPr bwMode="auto">
          <a:xfrm>
            <a:off x="283127" y="253479"/>
            <a:ext cx="2434456" cy="8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C42D44B-3372-4B09-B009-098E8B09663B}"/>
              </a:ext>
            </a:extLst>
          </p:cNvPr>
          <p:cNvSpPr txBox="1">
            <a:spLocks/>
          </p:cNvSpPr>
          <p:nvPr/>
        </p:nvSpPr>
        <p:spPr>
          <a:xfrm>
            <a:off x="78151" y="1597721"/>
            <a:ext cx="12041832" cy="43259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58585A"/>
                </a:solidFill>
                <a:latin typeface="Intro Book Alt" panose="02000000000000000000" pitchFamily="50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rgbClr val="646560"/>
                </a:solidFill>
                <a:latin typeface="+mn-lt"/>
                <a:cs typeface="Arial"/>
              </a:rPr>
              <a:t>Regional grocery partnerships housed under one roof for scale</a:t>
            </a:r>
          </a:p>
          <a:p>
            <a:endParaRPr lang="en-US">
              <a:solidFill>
                <a:srgbClr val="646560"/>
              </a:solidFill>
              <a:latin typeface="+mn-lt"/>
            </a:endParaRPr>
          </a:p>
          <a:p>
            <a:endParaRPr lang="en-US">
              <a:solidFill>
                <a:srgbClr val="6465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7791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3F127C4-10B2-46A7-B27E-432A8CCC6F56}"/>
              </a:ext>
            </a:extLst>
          </p:cNvPr>
          <p:cNvSpPr/>
          <p:nvPr/>
        </p:nvSpPr>
        <p:spPr>
          <a:xfrm>
            <a:off x="7540722" y="2512891"/>
            <a:ext cx="3970558" cy="38088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5643A0-C59B-4FAD-A89C-BD236DB886E1}"/>
              </a:ext>
            </a:extLst>
          </p:cNvPr>
          <p:cNvSpPr txBox="1"/>
          <p:nvPr/>
        </p:nvSpPr>
        <p:spPr>
          <a:xfrm>
            <a:off x="194227" y="918019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Regional Grocery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6EA7C5-FFF9-4949-BD81-4614478EC829}"/>
              </a:ext>
            </a:extLst>
          </p:cNvPr>
          <p:cNvSpPr txBox="1"/>
          <p:nvPr/>
        </p:nvSpPr>
        <p:spPr>
          <a:xfrm>
            <a:off x="1411455" y="4538337"/>
            <a:ext cx="6198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Precise data opportunities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06D35-DAC8-4713-BE32-FF8635EBFE6F}"/>
              </a:ext>
            </a:extLst>
          </p:cNvPr>
          <p:cNvSpPr txBox="1"/>
          <p:nvPr/>
        </p:nvSpPr>
        <p:spPr>
          <a:xfrm>
            <a:off x="528244" y="1410849"/>
            <a:ext cx="432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>
                <a:solidFill>
                  <a:srgbClr val="646560"/>
                </a:solidFill>
              </a:rPr>
              <a:t>Why Quotient?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96392D-9966-4193-B2FF-6C53AAE23E7C}"/>
              </a:ext>
            </a:extLst>
          </p:cNvPr>
          <p:cNvSpPr txBox="1"/>
          <p:nvPr/>
        </p:nvSpPr>
        <p:spPr>
          <a:xfrm>
            <a:off x="1411455" y="2112781"/>
            <a:ext cx="571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Regional Reach with National Scale </a:t>
            </a:r>
          </a:p>
        </p:txBody>
      </p:sp>
      <p:pic>
        <p:nvPicPr>
          <p:cNvPr id="2050" name="Picture 2" descr="Quotient to Power AutoZone&amp;#39;s New Data-Driven Media Platform | Business Wire">
            <a:extLst>
              <a:ext uri="{FF2B5EF4-FFF2-40B4-BE49-F238E27FC236}">
                <a16:creationId xmlns:a16="http://schemas.microsoft.com/office/drawing/2014/main" id="{DFC3987A-AC8E-4996-BBB7-7C65CFDDA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5" b="18760"/>
          <a:stretch/>
        </p:blipFill>
        <p:spPr bwMode="auto">
          <a:xfrm>
            <a:off x="194227" y="157325"/>
            <a:ext cx="2434456" cy="8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6BCD0B-98E7-4390-A284-339FFC5A4F5B}"/>
              </a:ext>
            </a:extLst>
          </p:cNvPr>
          <p:cNvSpPr txBox="1"/>
          <p:nvPr/>
        </p:nvSpPr>
        <p:spPr>
          <a:xfrm>
            <a:off x="1411455" y="3308942"/>
            <a:ext cx="6461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Connects offline to online tactics</a:t>
            </a:r>
          </a:p>
        </p:txBody>
      </p:sp>
      <p:pic>
        <p:nvPicPr>
          <p:cNvPr id="3" name="Graphic 2" descr="Compass with solid fill">
            <a:extLst>
              <a:ext uri="{FF2B5EF4-FFF2-40B4-BE49-F238E27FC236}">
                <a16:creationId xmlns:a16="http://schemas.microsoft.com/office/drawing/2014/main" id="{0C9D0812-3C2B-46CF-858B-7DC7567B5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1538" y="1991945"/>
            <a:ext cx="772707" cy="772707"/>
          </a:xfrm>
          <a:prstGeom prst="rect">
            <a:avLst/>
          </a:prstGeom>
        </p:spPr>
      </p:pic>
      <p:pic>
        <p:nvPicPr>
          <p:cNvPr id="23" name="Graphic 22" descr="Checkbox Checked with solid fill">
            <a:extLst>
              <a:ext uri="{FF2B5EF4-FFF2-40B4-BE49-F238E27FC236}">
                <a16:creationId xmlns:a16="http://schemas.microsoft.com/office/drawing/2014/main" id="{3F7EE6D9-F9D0-4B8E-B266-7E8843AE1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992" y="5541595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1C35BDF-D02C-4ED0-9F3A-A5D5B58DCB3D}"/>
              </a:ext>
            </a:extLst>
          </p:cNvPr>
          <p:cNvSpPr txBox="1"/>
          <p:nvPr/>
        </p:nvSpPr>
        <p:spPr>
          <a:xfrm>
            <a:off x="1456337" y="5798740"/>
            <a:ext cx="5361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646560"/>
                </a:solidFill>
              </a:rPr>
              <a:t>Ability to target the Lapsed Buyer</a:t>
            </a:r>
          </a:p>
        </p:txBody>
      </p:sp>
      <p:pic>
        <p:nvPicPr>
          <p:cNvPr id="19" name="Graphic 18" descr="Credit card with solid fill">
            <a:extLst>
              <a:ext uri="{FF2B5EF4-FFF2-40B4-BE49-F238E27FC236}">
                <a16:creationId xmlns:a16="http://schemas.microsoft.com/office/drawing/2014/main" id="{B6725F58-04C3-4B2E-BA23-B74F1EEB77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20391" y="2626985"/>
            <a:ext cx="804710" cy="804710"/>
          </a:xfrm>
          <a:prstGeom prst="rect">
            <a:avLst/>
          </a:prstGeom>
        </p:spPr>
      </p:pic>
      <p:pic>
        <p:nvPicPr>
          <p:cNvPr id="4" name="Graphic 3" descr="Receiver with solid fill">
            <a:extLst>
              <a:ext uri="{FF2B5EF4-FFF2-40B4-BE49-F238E27FC236}">
                <a16:creationId xmlns:a16="http://schemas.microsoft.com/office/drawing/2014/main" id="{8BA16717-3EF5-4C16-88D2-F2526B5903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56060" y="2607854"/>
            <a:ext cx="729734" cy="7297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7E96247-49F2-4F11-98A9-612483753FEC}"/>
              </a:ext>
            </a:extLst>
          </p:cNvPr>
          <p:cNvSpPr txBox="1"/>
          <p:nvPr/>
        </p:nvSpPr>
        <p:spPr>
          <a:xfrm>
            <a:off x="9226326" y="2811294"/>
            <a:ext cx="72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+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B8D6AB-DDAA-4ECC-BA85-3EA77742CD20}"/>
              </a:ext>
            </a:extLst>
          </p:cNvPr>
          <p:cNvSpPr txBox="1"/>
          <p:nvPr/>
        </p:nvSpPr>
        <p:spPr>
          <a:xfrm>
            <a:off x="8194889" y="3426753"/>
            <a:ext cx="266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</a:rPr>
              <a:t>Credit card + Loyalty phone number data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15C285-7F5C-4D77-882F-F8A8AD4708F4}"/>
              </a:ext>
            </a:extLst>
          </p:cNvPr>
          <p:cNvSpPr txBox="1"/>
          <p:nvPr/>
        </p:nvSpPr>
        <p:spPr>
          <a:xfrm>
            <a:off x="8294426" y="5177533"/>
            <a:ext cx="246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50000"/>
                  </a:schemeClr>
                </a:solidFill>
              </a:rPr>
              <a:t>Shopping behavior over last 30 days</a:t>
            </a:r>
          </a:p>
        </p:txBody>
      </p:sp>
      <p:pic>
        <p:nvPicPr>
          <p:cNvPr id="32" name="Graphic 31" descr="Ecommerce with solid fill">
            <a:extLst>
              <a:ext uri="{FF2B5EF4-FFF2-40B4-BE49-F238E27FC236}">
                <a16:creationId xmlns:a16="http://schemas.microsoft.com/office/drawing/2014/main" id="{29127785-2B57-499E-8479-7F670401B5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68800" y="4226878"/>
            <a:ext cx="914400" cy="914400"/>
          </a:xfrm>
          <a:prstGeom prst="rect">
            <a:avLst/>
          </a:prstGeom>
        </p:spPr>
      </p:pic>
      <p:pic>
        <p:nvPicPr>
          <p:cNvPr id="13" name="Graphic 12" descr="Advertising with solid fill">
            <a:extLst>
              <a:ext uri="{FF2B5EF4-FFF2-40B4-BE49-F238E27FC236}">
                <a16:creationId xmlns:a16="http://schemas.microsoft.com/office/drawing/2014/main" id="{3BB2E1CE-C062-4EBD-90A1-1E20E28F9B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8244" y="3157057"/>
            <a:ext cx="772706" cy="772706"/>
          </a:xfrm>
          <a:prstGeom prst="rect">
            <a:avLst/>
          </a:prstGeom>
        </p:spPr>
      </p:pic>
      <p:pic>
        <p:nvPicPr>
          <p:cNvPr id="21" name="Graphic 20" descr="Bullseye with solid fill">
            <a:extLst>
              <a:ext uri="{FF2B5EF4-FFF2-40B4-BE49-F238E27FC236}">
                <a16:creationId xmlns:a16="http://schemas.microsoft.com/office/drawing/2014/main" id="{2E34B0A1-FBEA-4237-ACDB-9A834CC55E0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81369" y="4461790"/>
            <a:ext cx="719646" cy="719646"/>
          </a:xfrm>
          <a:prstGeom prst="rect">
            <a:avLst/>
          </a:prstGeom>
        </p:spPr>
      </p:pic>
      <p:pic>
        <p:nvPicPr>
          <p:cNvPr id="26" name="Graphic 25" descr="Checkbox Checked with solid fill">
            <a:extLst>
              <a:ext uri="{FF2B5EF4-FFF2-40B4-BE49-F238E27FC236}">
                <a16:creationId xmlns:a16="http://schemas.microsoft.com/office/drawing/2014/main" id="{E87EAE18-14D5-4201-ADED-8FDF38482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62606" y="1725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24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ED8B3-5E75-4FEA-BBB9-34CD6B397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3283" y="2647436"/>
            <a:ext cx="1375046" cy="503897"/>
          </a:xfrm>
        </p:spPr>
        <p:txBody>
          <a:bodyPr/>
          <a:lstStyle/>
          <a:p>
            <a:pPr marL="0" indent="0">
              <a:buNone/>
            </a:pPr>
            <a:r>
              <a:rPr lang="en-US" sz="2600" b="1">
                <a:latin typeface="+mn-lt"/>
              </a:rPr>
              <a:t>Display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37A2E6-05C9-45E1-A289-9425EE3B6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323" y="3429000"/>
            <a:ext cx="5381186" cy="27385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04F736-B88A-4A96-AB05-1021AE7C7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74" y="3429000"/>
            <a:ext cx="5381186" cy="27419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2BE0BF5-7DBC-43B7-8A3E-B31554BD4101}"/>
              </a:ext>
            </a:extLst>
          </p:cNvPr>
          <p:cNvSpPr txBox="1">
            <a:spLocks/>
          </p:cNvSpPr>
          <p:nvPr/>
        </p:nvSpPr>
        <p:spPr>
          <a:xfrm>
            <a:off x="7749911" y="2647436"/>
            <a:ext cx="3301639" cy="495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58585A"/>
                </a:solidFill>
                <a:latin typeface="Intro Book Alt" panose="02000000000000000000" pitchFamily="50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600" b="1">
                <a:latin typeface="+mn-lt"/>
              </a:rPr>
              <a:t>Digital Out of Home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B93E31-D6F9-4F91-B057-66B83F0F314B}"/>
              </a:ext>
            </a:extLst>
          </p:cNvPr>
          <p:cNvSpPr txBox="1"/>
          <p:nvPr/>
        </p:nvSpPr>
        <p:spPr>
          <a:xfrm>
            <a:off x="168827" y="941967"/>
            <a:ext cx="39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2"/>
                </a:solidFill>
              </a:rPr>
              <a:t>Regional Grocery</a:t>
            </a:r>
          </a:p>
        </p:txBody>
      </p:sp>
      <p:pic>
        <p:nvPicPr>
          <p:cNvPr id="14" name="Picture 2" descr="Quotient to Power AutoZone&amp;#39;s New Data-Driven Media Platform | Business Wire">
            <a:extLst>
              <a:ext uri="{FF2B5EF4-FFF2-40B4-BE49-F238E27FC236}">
                <a16:creationId xmlns:a16="http://schemas.microsoft.com/office/drawing/2014/main" id="{EE4775F0-C3EA-485C-BB3B-8DF2B7C59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5" b="18760"/>
          <a:stretch/>
        </p:blipFill>
        <p:spPr bwMode="auto">
          <a:xfrm>
            <a:off x="168827" y="88379"/>
            <a:ext cx="2434456" cy="81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BFC585C-6F42-4EDD-A5FB-E661FC7059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906" t="13946" r="3201" b="12801"/>
          <a:stretch/>
        </p:blipFill>
        <p:spPr>
          <a:xfrm>
            <a:off x="2769300" y="3857906"/>
            <a:ext cx="2909245" cy="1881843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80C5A96-EED4-4E45-A27E-3A7D2C087CA7}"/>
              </a:ext>
            </a:extLst>
          </p:cNvPr>
          <p:cNvSpPr txBox="1">
            <a:spLocks/>
          </p:cNvSpPr>
          <p:nvPr/>
        </p:nvSpPr>
        <p:spPr>
          <a:xfrm>
            <a:off x="470491" y="1472694"/>
            <a:ext cx="11251018" cy="46953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58585A"/>
                </a:solidFill>
                <a:latin typeface="Intro Book Alt" panose="02000000000000000000" pitchFamily="50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rgbClr val="646560"/>
                </a:solidFill>
                <a:latin typeface="+mn-lt"/>
                <a:cs typeface="Arial"/>
              </a:rPr>
              <a:t>A look at the customer experience with Albertsons and Ahold Delhaize, powered by Quotient</a:t>
            </a:r>
          </a:p>
        </p:txBody>
      </p:sp>
    </p:spTree>
    <p:extLst>
      <p:ext uri="{BB962C8B-B14F-4D97-AF65-F5344CB8AC3E}">
        <p14:creationId xmlns:p14="http://schemas.microsoft.com/office/powerpoint/2010/main" val="142174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DAE-96DA-4ECB-BFB3-717808EF2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– Why We’re Here Today</a:t>
            </a:r>
          </a:p>
        </p:txBody>
      </p:sp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123E4E6-93C3-40B9-A4E2-265138E3F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165" y="1846328"/>
            <a:ext cx="2842069" cy="33667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4A37CB-9BC6-45DE-945D-74786B76440E}"/>
              </a:ext>
            </a:extLst>
          </p:cNvPr>
          <p:cNvSpPr txBox="1"/>
          <p:nvPr/>
        </p:nvSpPr>
        <p:spPr>
          <a:xfrm>
            <a:off x="1171841" y="1846328"/>
            <a:ext cx="5791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646560"/>
                </a:solidFill>
              </a:rPr>
              <a:t>Meredith Nelson, Senior Vice President </a:t>
            </a:r>
          </a:p>
          <a:p>
            <a:r>
              <a:rPr lang="en-US" i="1">
                <a:solidFill>
                  <a:srgbClr val="646560"/>
                </a:solidFill>
              </a:rPr>
              <a:t>Edelman Performance Intelligence </a:t>
            </a:r>
          </a:p>
          <a:p>
            <a:endParaRPr lang="en-US" i="1">
              <a:solidFill>
                <a:srgbClr val="646560"/>
              </a:solidFill>
            </a:endParaRPr>
          </a:p>
          <a:p>
            <a:r>
              <a:rPr lang="en-US">
                <a:solidFill>
                  <a:srgbClr val="646560"/>
                </a:solidFill>
              </a:rPr>
              <a:t>Today’s Agenda: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46560"/>
                </a:solidFill>
              </a:rPr>
              <a:t>Consumer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46560"/>
                </a:solidFill>
              </a:rPr>
              <a:t>Path to Purchase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46560"/>
                </a:solidFill>
              </a:rPr>
              <a:t>Lapsed Buyer 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46560"/>
                </a:solidFill>
              </a:rPr>
              <a:t>Retail Partners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646560"/>
                </a:solidFill>
              </a:rPr>
              <a:t>Budget Optimizations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881139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500E-C8AA-446F-A07D-11079627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Always Optimizing &amp; Being Nimble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D7BD4-315E-4E73-83DA-50D949D3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957" y="1391622"/>
            <a:ext cx="10515600" cy="3741575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2000">
                <a:latin typeface="+mn-lt"/>
              </a:rPr>
              <a:t>A key role in eCommerce campaign management is </a:t>
            </a:r>
            <a:r>
              <a:rPr lang="en-US" sz="2000" b="1">
                <a:latin typeface="+mn-lt"/>
              </a:rPr>
              <a:t>optimization</a:t>
            </a:r>
            <a:r>
              <a:rPr lang="en-US" sz="2000">
                <a:latin typeface="+mn-lt"/>
              </a:rPr>
              <a:t> – constant monitoring of performance across a multitude of channels and nimbly adjusting tactics to maximize FLOJ sales.</a:t>
            </a:r>
          </a:p>
          <a:p>
            <a:pPr marL="0" indent="0">
              <a:buNone/>
            </a:pPr>
            <a:endParaRPr lang="en-US" sz="400">
              <a:latin typeface="+mn-lt"/>
            </a:endParaRPr>
          </a:p>
          <a:p>
            <a:pPr marL="0" indent="0">
              <a:buNone/>
            </a:pPr>
            <a:r>
              <a:rPr lang="en-US" sz="2000" b="1">
                <a:latin typeface="+mn-lt"/>
              </a:rPr>
              <a:t>Seasonality: throttling spend during FLOJ peak season (calendar Q4)</a:t>
            </a: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  <a:p>
            <a:pPr marL="0" indent="0">
              <a:buNone/>
            </a:pPr>
            <a:endParaRPr lang="en-US" sz="2000" b="1"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85BB2D-9AE6-474F-A91E-FE0C5C647E7B}"/>
              </a:ext>
            </a:extLst>
          </p:cNvPr>
          <p:cNvGrpSpPr/>
          <p:nvPr/>
        </p:nvGrpSpPr>
        <p:grpSpPr>
          <a:xfrm>
            <a:off x="2957719" y="2848989"/>
            <a:ext cx="2171700" cy="1670051"/>
            <a:chOff x="2057246" y="2173287"/>
            <a:chExt cx="2171700" cy="1670051"/>
          </a:xfrm>
        </p:grpSpPr>
        <p:pic>
          <p:nvPicPr>
            <p:cNvPr id="6" name="Picture 5" descr="A picture containing cable&#10;&#10;Description automatically generated">
              <a:extLst>
                <a:ext uri="{FF2B5EF4-FFF2-40B4-BE49-F238E27FC236}">
                  <a16:creationId xmlns:a16="http://schemas.microsoft.com/office/drawing/2014/main" id="{7A2F23A2-9697-AE4B-AB0A-0F5240545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36788" y="2173287"/>
              <a:ext cx="1812616" cy="1670051"/>
            </a:xfrm>
            <a:prstGeom prst="rect">
              <a:avLst/>
            </a:prstGeom>
          </p:spPr>
        </p:pic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4A0CC942-1788-6945-A411-F4AE27182ADF}"/>
                </a:ext>
              </a:extLst>
            </p:cNvPr>
            <p:cNvSpPr txBox="1">
              <a:spLocks/>
            </p:cNvSpPr>
            <p:nvPr/>
          </p:nvSpPr>
          <p:spPr>
            <a:xfrm>
              <a:off x="2057246" y="2572543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500" b="1">
                  <a:latin typeface="+mn-lt"/>
                </a:rPr>
                <a:t>$675K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B654D72-9C21-5146-9255-06429D7E1DA3}"/>
              </a:ext>
            </a:extLst>
          </p:cNvPr>
          <p:cNvSpPr txBox="1">
            <a:spLocks/>
          </p:cNvSpPr>
          <p:nvPr/>
        </p:nvSpPr>
        <p:spPr>
          <a:xfrm>
            <a:off x="3893040" y="3142077"/>
            <a:ext cx="5686912" cy="1083871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58585A"/>
                </a:solidFill>
                <a:latin typeface="Intro Book Alt" panose="02000000000000000000" pitchFamily="50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>
                <a:latin typeface="+mn-lt"/>
              </a:rPr>
              <a:t>Shifted from calendar Q2 to Q4</a:t>
            </a:r>
            <a:endParaRPr lang="en-US" sz="1500">
              <a:latin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95189E-FC00-5642-B5B3-55677911E8F7}"/>
              </a:ext>
            </a:extLst>
          </p:cNvPr>
          <p:cNvGrpSpPr/>
          <p:nvPr/>
        </p:nvGrpSpPr>
        <p:grpSpPr>
          <a:xfrm>
            <a:off x="1064443" y="4855059"/>
            <a:ext cx="2233345" cy="1563792"/>
            <a:chOff x="273868" y="4796868"/>
            <a:chExt cx="2233345" cy="1563792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ED9B75C-C0C6-0F45-9B4D-9E9C30285EFC}"/>
                </a:ext>
              </a:extLst>
            </p:cNvPr>
            <p:cNvSpPr txBox="1">
              <a:spLocks/>
            </p:cNvSpPr>
            <p:nvPr/>
          </p:nvSpPr>
          <p:spPr>
            <a:xfrm>
              <a:off x="273868" y="5089863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500" b="1">
                  <a:latin typeface="+mn-lt"/>
                </a:rPr>
                <a:t>$500K</a:t>
              </a:r>
            </a:p>
          </p:txBody>
        </p:sp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50E00507-B5F8-5F42-9ACE-7EA7B016EE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118" t="24678" r="19181" b="24670"/>
            <a:stretch/>
          </p:blipFill>
          <p:spPr>
            <a:xfrm>
              <a:off x="842963" y="4796868"/>
              <a:ext cx="1156801" cy="586087"/>
            </a:xfrm>
            <a:prstGeom prst="rect">
              <a:avLst/>
            </a:prstGeom>
          </p:spPr>
        </p:pic>
        <p:sp>
          <p:nvSpPr>
            <p:cNvPr id="19" name="Text Placeholder 2">
              <a:extLst>
                <a:ext uri="{FF2B5EF4-FFF2-40B4-BE49-F238E27FC236}">
                  <a16:creationId xmlns:a16="http://schemas.microsoft.com/office/drawing/2014/main" id="{7C6EC89A-BFBA-FF43-905A-30C706148E8B}"/>
                </a:ext>
              </a:extLst>
            </p:cNvPr>
            <p:cNvSpPr txBox="1">
              <a:spLocks/>
            </p:cNvSpPr>
            <p:nvPr/>
          </p:nvSpPr>
          <p:spPr>
            <a:xfrm>
              <a:off x="335513" y="5489123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200" b="1">
                  <a:latin typeface="+mn-lt"/>
                </a:rPr>
                <a:t>shifted into Search Keyword Banner Ads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10D49E8-9178-2549-A952-B03A17C02828}"/>
              </a:ext>
            </a:extLst>
          </p:cNvPr>
          <p:cNvGrpSpPr/>
          <p:nvPr/>
        </p:nvGrpSpPr>
        <p:grpSpPr>
          <a:xfrm>
            <a:off x="3224261" y="4855059"/>
            <a:ext cx="2233345" cy="1563792"/>
            <a:chOff x="273868" y="4796868"/>
            <a:chExt cx="2233345" cy="1563792"/>
          </a:xfrm>
        </p:grpSpPr>
        <p:sp>
          <p:nvSpPr>
            <p:cNvPr id="22" name="Text Placeholder 2">
              <a:extLst>
                <a:ext uri="{FF2B5EF4-FFF2-40B4-BE49-F238E27FC236}">
                  <a16:creationId xmlns:a16="http://schemas.microsoft.com/office/drawing/2014/main" id="{5004014E-A1AB-EB4B-A76B-17CE41D72C32}"/>
                </a:ext>
              </a:extLst>
            </p:cNvPr>
            <p:cNvSpPr txBox="1">
              <a:spLocks/>
            </p:cNvSpPr>
            <p:nvPr/>
          </p:nvSpPr>
          <p:spPr>
            <a:xfrm>
              <a:off x="273868" y="5089863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500" b="1">
                  <a:latin typeface="+mn-lt"/>
                </a:rPr>
                <a:t>$150K</a:t>
              </a:r>
            </a:p>
          </p:txBody>
        </p:sp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EE4A1C5C-1F49-BF44-91CA-5FCB20580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118" t="24678" r="19181" b="24670"/>
            <a:stretch/>
          </p:blipFill>
          <p:spPr>
            <a:xfrm>
              <a:off x="842963" y="4796868"/>
              <a:ext cx="1156801" cy="586087"/>
            </a:xfrm>
            <a:prstGeom prst="rect">
              <a:avLst/>
            </a:prstGeom>
          </p:spPr>
        </p:pic>
        <p:sp>
          <p:nvSpPr>
            <p:cNvPr id="24" name="Text Placeholder 2">
              <a:extLst>
                <a:ext uri="{FF2B5EF4-FFF2-40B4-BE49-F238E27FC236}">
                  <a16:creationId xmlns:a16="http://schemas.microsoft.com/office/drawing/2014/main" id="{88E748AC-2942-E04E-81CF-38E82AAF6A42}"/>
                </a:ext>
              </a:extLst>
            </p:cNvPr>
            <p:cNvSpPr txBox="1">
              <a:spLocks/>
            </p:cNvSpPr>
            <p:nvPr/>
          </p:nvSpPr>
          <p:spPr>
            <a:xfrm>
              <a:off x="335513" y="5489123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200" b="1">
                  <a:latin typeface="+mn-lt"/>
                </a:rPr>
                <a:t>shifted into Impulse Ads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3BF7233-C308-314A-B5B3-01B762FD22C7}"/>
              </a:ext>
            </a:extLst>
          </p:cNvPr>
          <p:cNvGrpSpPr/>
          <p:nvPr/>
        </p:nvGrpSpPr>
        <p:grpSpPr>
          <a:xfrm>
            <a:off x="5084127" y="4915941"/>
            <a:ext cx="2171700" cy="1502910"/>
            <a:chOff x="4167296" y="4858992"/>
            <a:chExt cx="2171700" cy="1502910"/>
          </a:xfrm>
        </p:grpSpPr>
        <p:pic>
          <p:nvPicPr>
            <p:cNvPr id="26" name="Picture 25" descr="Text, logo&#10;&#10;Description automatically generated">
              <a:extLst>
                <a:ext uri="{FF2B5EF4-FFF2-40B4-BE49-F238E27FC236}">
                  <a16:creationId xmlns:a16="http://schemas.microsoft.com/office/drawing/2014/main" id="{F4D3531C-C8F3-BC4F-A61E-460050853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250" t="35937" r="36250" b="14041"/>
            <a:stretch/>
          </p:blipFill>
          <p:spPr>
            <a:xfrm>
              <a:off x="4698182" y="4858992"/>
              <a:ext cx="1171575" cy="457402"/>
            </a:xfrm>
            <a:prstGeom prst="rect">
              <a:avLst/>
            </a:prstGeom>
          </p:spPr>
        </p:pic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F0C5A55-E096-F44B-ADE5-033F24AB6003}"/>
                </a:ext>
              </a:extLst>
            </p:cNvPr>
            <p:cNvGrpSpPr/>
            <p:nvPr/>
          </p:nvGrpSpPr>
          <p:grpSpPr>
            <a:xfrm>
              <a:off x="4167296" y="5091105"/>
              <a:ext cx="2171700" cy="1270797"/>
              <a:chOff x="273868" y="5089863"/>
              <a:chExt cx="2171700" cy="1270797"/>
            </a:xfrm>
          </p:grpSpPr>
          <p:sp>
            <p:nvSpPr>
              <p:cNvPr id="28" name="Text Placeholder 2">
                <a:extLst>
                  <a:ext uri="{FF2B5EF4-FFF2-40B4-BE49-F238E27FC236}">
                    <a16:creationId xmlns:a16="http://schemas.microsoft.com/office/drawing/2014/main" id="{F11CDCBB-A53E-B04E-B0E6-E28CB966CD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868" y="5089863"/>
                <a:ext cx="2171700" cy="871537"/>
              </a:xfrm>
              <a:prstGeom prst="rect">
                <a:avLst/>
              </a:prstGeom>
            </p:spPr>
            <p:txBody>
              <a:bodyPr lIns="91440" tIns="45720" rIns="91440" bIns="4572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rgbClr val="58585A"/>
                    </a:solidFill>
                    <a:latin typeface="Intro Book Alt" panose="02000000000000000000" pitchFamily="50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2500" b="1">
                    <a:latin typeface="+mn-lt"/>
                  </a:rPr>
                  <a:t>$98K</a:t>
                </a:r>
              </a:p>
            </p:txBody>
          </p:sp>
          <p:sp>
            <p:nvSpPr>
              <p:cNvPr id="30" name="Text Placeholder 2">
                <a:extLst>
                  <a:ext uri="{FF2B5EF4-FFF2-40B4-BE49-F238E27FC236}">
                    <a16:creationId xmlns:a16="http://schemas.microsoft.com/office/drawing/2014/main" id="{534C3390-C83D-A04B-9949-6C6DFD3E29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9316" y="5489123"/>
                <a:ext cx="1740803" cy="871537"/>
              </a:xfrm>
              <a:prstGeom prst="rect">
                <a:avLst/>
              </a:prstGeom>
            </p:spPr>
            <p:txBody>
              <a:bodyPr lIns="91440" tIns="45720" rIns="91440" bIns="4572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rgbClr val="58585A"/>
                    </a:solidFill>
                    <a:latin typeface="Intro Book Alt" panose="02000000000000000000" pitchFamily="50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1200" b="1">
                    <a:latin typeface="+mn-lt"/>
                  </a:rPr>
                  <a:t>shifted into Reach TV airport ads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BCE177-D5A1-BF47-84AB-E1B8BAFCE6C0}"/>
              </a:ext>
            </a:extLst>
          </p:cNvPr>
          <p:cNvGrpSpPr/>
          <p:nvPr/>
        </p:nvGrpSpPr>
        <p:grpSpPr>
          <a:xfrm>
            <a:off x="6736496" y="4694031"/>
            <a:ext cx="2171700" cy="1706565"/>
            <a:chOff x="7911511" y="4729733"/>
            <a:chExt cx="2171700" cy="1706565"/>
          </a:xfrm>
        </p:grpSpPr>
        <p:pic>
          <p:nvPicPr>
            <p:cNvPr id="33" name="Picture 32" descr="Logo, company name&#10;&#10;Description automatically generated">
              <a:extLst>
                <a:ext uri="{FF2B5EF4-FFF2-40B4-BE49-F238E27FC236}">
                  <a16:creationId xmlns:a16="http://schemas.microsoft.com/office/drawing/2014/main" id="{CFF1F14A-2352-034B-BAD5-109EC496D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98254" y="4729733"/>
              <a:ext cx="921504" cy="896599"/>
            </a:xfrm>
            <a:prstGeom prst="rect">
              <a:avLst/>
            </a:prstGeom>
          </p:spPr>
        </p:pic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A0FC209-3203-A347-905A-5B828FE50CDA}"/>
                </a:ext>
              </a:extLst>
            </p:cNvPr>
            <p:cNvGrpSpPr/>
            <p:nvPr/>
          </p:nvGrpSpPr>
          <p:grpSpPr>
            <a:xfrm>
              <a:off x="7911511" y="5128993"/>
              <a:ext cx="2171700" cy="1307305"/>
              <a:chOff x="273868" y="5089863"/>
              <a:chExt cx="2171700" cy="1307305"/>
            </a:xfrm>
          </p:grpSpPr>
          <p:sp>
            <p:nvSpPr>
              <p:cNvPr id="37" name="Text Placeholder 2">
                <a:extLst>
                  <a:ext uri="{FF2B5EF4-FFF2-40B4-BE49-F238E27FC236}">
                    <a16:creationId xmlns:a16="http://schemas.microsoft.com/office/drawing/2014/main" id="{DDA07CFF-6F5F-614F-B260-13E05FC995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868" y="5089863"/>
                <a:ext cx="2171700" cy="871537"/>
              </a:xfrm>
              <a:prstGeom prst="rect">
                <a:avLst/>
              </a:prstGeom>
            </p:spPr>
            <p:txBody>
              <a:bodyPr lIns="91440" tIns="45720" rIns="91440" bIns="4572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rgbClr val="58585A"/>
                    </a:solidFill>
                    <a:latin typeface="Intro Book Alt" panose="02000000000000000000" pitchFamily="50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2500" b="1">
                    <a:latin typeface="+mn-lt"/>
                  </a:rPr>
                  <a:t>$25K</a:t>
                </a:r>
              </a:p>
            </p:txBody>
          </p:sp>
          <p:sp>
            <p:nvSpPr>
              <p:cNvPr id="38" name="Text Placeholder 2">
                <a:extLst>
                  <a:ext uri="{FF2B5EF4-FFF2-40B4-BE49-F238E27FC236}">
                    <a16:creationId xmlns:a16="http://schemas.microsoft.com/office/drawing/2014/main" id="{A4847C2D-0C30-254F-9255-AE62DEEA40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8332" y="5525631"/>
                <a:ext cx="1582772" cy="871537"/>
              </a:xfrm>
              <a:prstGeom prst="rect">
                <a:avLst/>
              </a:prstGeom>
            </p:spPr>
            <p:txBody>
              <a:bodyPr lIns="91440" tIns="45720" rIns="91440" bIns="45720" anchor="ctr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rgbClr val="58585A"/>
                    </a:solidFill>
                    <a:latin typeface="Intro Book Alt" panose="02000000000000000000" pitchFamily="50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1200" b="1">
                    <a:latin typeface="+mn-lt"/>
                  </a:rPr>
                  <a:t>shifted into </a:t>
                </a:r>
                <a:r>
                  <a:rPr lang="en-US" sz="1200" b="1" err="1">
                    <a:latin typeface="+mn-lt"/>
                  </a:rPr>
                  <a:t>goPuff</a:t>
                </a:r>
                <a:r>
                  <a:rPr lang="en-US" sz="1200" b="1">
                    <a:latin typeface="+mn-lt"/>
                  </a:rPr>
                  <a:t> pilot test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E7C2269-5028-064F-BF85-95BE447900CE}"/>
              </a:ext>
            </a:extLst>
          </p:cNvPr>
          <p:cNvGrpSpPr/>
          <p:nvPr/>
        </p:nvGrpSpPr>
        <p:grpSpPr>
          <a:xfrm>
            <a:off x="8569030" y="4577649"/>
            <a:ext cx="2337011" cy="1822947"/>
            <a:chOff x="7778455" y="4519458"/>
            <a:chExt cx="2337011" cy="1822947"/>
          </a:xfrm>
        </p:grpSpPr>
        <p:pic>
          <p:nvPicPr>
            <p:cNvPr id="41" name="Picture 40" descr="Logo, company name&#10;&#10;Description automatically generated">
              <a:extLst>
                <a:ext uri="{FF2B5EF4-FFF2-40B4-BE49-F238E27FC236}">
                  <a16:creationId xmlns:a16="http://schemas.microsoft.com/office/drawing/2014/main" id="{098ECB50-BF05-2840-A617-24280BCB7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975562" y="4519458"/>
              <a:ext cx="1176216" cy="1176216"/>
            </a:xfrm>
            <a:prstGeom prst="rect">
              <a:avLst/>
            </a:prstGeom>
          </p:spPr>
        </p:pic>
        <p:pic>
          <p:nvPicPr>
            <p:cNvPr id="43" name="Picture 42" descr="Logo, icon&#10;&#10;Description automatically generated">
              <a:extLst>
                <a:ext uri="{FF2B5EF4-FFF2-40B4-BE49-F238E27FC236}">
                  <a16:creationId xmlns:a16="http://schemas.microsoft.com/office/drawing/2014/main" id="{AFD19C11-1814-994F-851A-EA9001F4C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57946" y="4703313"/>
              <a:ext cx="973269" cy="547464"/>
            </a:xfrm>
            <a:prstGeom prst="rect">
              <a:avLst/>
            </a:prstGeom>
          </p:spPr>
        </p:pic>
        <p:sp>
          <p:nvSpPr>
            <p:cNvPr id="44" name="Text Placeholder 2">
              <a:extLst>
                <a:ext uri="{FF2B5EF4-FFF2-40B4-BE49-F238E27FC236}">
                  <a16:creationId xmlns:a16="http://schemas.microsoft.com/office/drawing/2014/main" id="{C9FFF8CF-7F3E-1241-BEB0-2D06FF934012}"/>
                </a:ext>
              </a:extLst>
            </p:cNvPr>
            <p:cNvSpPr txBox="1">
              <a:spLocks/>
            </p:cNvSpPr>
            <p:nvPr/>
          </p:nvSpPr>
          <p:spPr>
            <a:xfrm>
              <a:off x="7855550" y="5073967"/>
              <a:ext cx="2171700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2500" b="1">
                  <a:latin typeface="+mn-lt"/>
                </a:rPr>
                <a:t>$200K</a:t>
              </a:r>
            </a:p>
          </p:txBody>
        </p:sp>
        <p:sp>
          <p:nvSpPr>
            <p:cNvPr id="45" name="Text Placeholder 2">
              <a:extLst>
                <a:ext uri="{FF2B5EF4-FFF2-40B4-BE49-F238E27FC236}">
                  <a16:creationId xmlns:a16="http://schemas.microsoft.com/office/drawing/2014/main" id="{CEF94BDD-E7D9-EE49-945D-B63E1CD87045}"/>
                </a:ext>
              </a:extLst>
            </p:cNvPr>
            <p:cNvSpPr txBox="1">
              <a:spLocks/>
            </p:cNvSpPr>
            <p:nvPr/>
          </p:nvSpPr>
          <p:spPr>
            <a:xfrm>
              <a:off x="7778455" y="5470868"/>
              <a:ext cx="2337011" cy="871537"/>
            </a:xfrm>
            <a:prstGeom prst="rect">
              <a:avLst/>
            </a:prstGeom>
          </p:spPr>
          <p:txBody>
            <a:bodyPr lIns="91440" tIns="45720" rIns="91440" bIns="45720"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rgbClr val="58585A"/>
                  </a:solidFill>
                  <a:latin typeface="Intro Book Alt" panose="02000000000000000000" pitchFamily="50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sz="1200" b="1">
                  <a:latin typeface="+mn-lt"/>
                </a:rPr>
                <a:t>shifted into Walmart and Target shopper data-targeted programmatic test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3961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DAE-96DA-4ECB-BFB3-717808EF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308" y="3182815"/>
            <a:ext cx="3903714" cy="1565031"/>
          </a:xfrm>
        </p:spPr>
        <p:txBody>
          <a:bodyPr/>
          <a:lstStyle/>
          <a:p>
            <a:r>
              <a:rPr lang="en-US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764951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A7F6CE-12A1-43D7-9654-525637F5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58" y="3294042"/>
            <a:ext cx="6023554" cy="1203593"/>
          </a:xfrm>
        </p:spPr>
        <p:txBody>
          <a:bodyPr/>
          <a:lstStyle/>
          <a:p>
            <a:r>
              <a:rPr lang="en-US" sz="4000">
                <a:latin typeface="Cahuenga" panose="02020502050406040203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77916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ED8B3-5E75-4FEA-BBB9-34CD6B3971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200" y="1307730"/>
            <a:ext cx="10289349" cy="1393272"/>
          </a:xfr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>
                <a:latin typeface="+mn-lt"/>
              </a:rPr>
              <a:t>Shifts in grocery shopping behavior make consumer engagement on eCommerce more important than ever. </a:t>
            </a:r>
          </a:p>
          <a:p>
            <a:pPr marL="0" indent="0">
              <a:lnSpc>
                <a:spcPct val="100000"/>
              </a:lnSpc>
              <a:buNone/>
            </a:pPr>
            <a:endParaRPr lang="en-US"/>
          </a:p>
          <a:p>
            <a:pPr marL="0" marR="0" indent="0">
              <a:lnSpc>
                <a:spcPct val="100000"/>
              </a:lnSpc>
              <a:spcAft>
                <a:spcPts val="800"/>
              </a:spcAft>
              <a:buNone/>
            </a:pPr>
            <a:endParaRPr lang="en-US"/>
          </a:p>
          <a:p>
            <a:pPr marL="0" indent="0">
              <a:buNone/>
            </a:pPr>
            <a:endParaRPr lang="en-US" sz="1900">
              <a:solidFill>
                <a:schemeClr val="tx1"/>
              </a:solidFill>
              <a:latin typeface="+mn-lt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B4A01F-CE06-4F92-B3A0-7A9A6A09F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124" y="2476060"/>
            <a:ext cx="6479751" cy="3126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F1A1108-2E7B-A643-B30E-37FDAFD30F1F}"/>
              </a:ext>
            </a:extLst>
          </p:cNvPr>
          <p:cNvSpPr txBox="1">
            <a:spLocks/>
          </p:cNvSpPr>
          <p:nvPr/>
        </p:nvSpPr>
        <p:spPr>
          <a:xfrm>
            <a:off x="592401" y="-451457"/>
            <a:ext cx="7902394" cy="219735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F58320"/>
                </a:solidFill>
                <a:latin typeface="Cahuenga" panose="02020502050406040203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/>
              <a:t>Shifting Consumer Behaviors</a:t>
            </a:r>
          </a:p>
        </p:txBody>
      </p:sp>
      <p:pic>
        <p:nvPicPr>
          <p:cNvPr id="16" name="Picture 15" descr="Shape, arrow&#10;&#10;Description automatically generated">
            <a:extLst>
              <a:ext uri="{FF2B5EF4-FFF2-40B4-BE49-F238E27FC236}">
                <a16:creationId xmlns:a16="http://schemas.microsoft.com/office/drawing/2014/main" id="{CE637FFC-4A9C-1F48-B90A-F356D2145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537" t="24415" r="690" b="48585"/>
          <a:stretch/>
        </p:blipFill>
        <p:spPr>
          <a:xfrm>
            <a:off x="7345261" y="5461117"/>
            <a:ext cx="1246564" cy="11857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54C07F8-6C69-E84D-AEF9-7CF181D9644A}"/>
              </a:ext>
            </a:extLst>
          </p:cNvPr>
          <p:cNvSpPr txBox="1"/>
          <p:nvPr/>
        </p:nvSpPr>
        <p:spPr>
          <a:xfrm>
            <a:off x="3814117" y="5918808"/>
            <a:ext cx="3837516" cy="101566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58585A"/>
                </a:solidFill>
                <a:cs typeface="Arial" panose="020B0604020202020204" pitchFamily="34" charset="0"/>
              </a:rPr>
              <a:t>Nielsen data indicates that online grocers’ market share will only continue to increase -- </a:t>
            </a:r>
            <a:r>
              <a:rPr lang="en-US" sz="1400" b="1">
                <a:solidFill>
                  <a:srgbClr val="00B050"/>
                </a:solidFill>
                <a:cs typeface="Arial" panose="020B0604020202020204" pitchFamily="34" charset="0"/>
              </a:rPr>
              <a:t>+233% </a:t>
            </a:r>
            <a:r>
              <a:rPr lang="en-US" sz="1400">
                <a:solidFill>
                  <a:srgbClr val="58585A"/>
                </a:solidFill>
                <a:cs typeface="Arial" panose="020B0604020202020204" pitchFamily="34" charset="0"/>
              </a:rPr>
              <a:t>between 2020 and 2025. 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93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F2DF659-F769-4815-A033-7205654454BA}"/>
              </a:ext>
            </a:extLst>
          </p:cNvPr>
          <p:cNvSpPr/>
          <p:nvPr/>
        </p:nvSpPr>
        <p:spPr>
          <a:xfrm>
            <a:off x="896838" y="2916162"/>
            <a:ext cx="2415030" cy="180150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A8CFF16-888A-46AB-8D8C-414C896DA15D}"/>
              </a:ext>
            </a:extLst>
          </p:cNvPr>
          <p:cNvSpPr/>
          <p:nvPr/>
        </p:nvSpPr>
        <p:spPr>
          <a:xfrm>
            <a:off x="4714058" y="2914683"/>
            <a:ext cx="2415030" cy="180150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659645-BC7D-492D-AEDB-28F24F5E944E}"/>
              </a:ext>
            </a:extLst>
          </p:cNvPr>
          <p:cNvSpPr/>
          <p:nvPr/>
        </p:nvSpPr>
        <p:spPr>
          <a:xfrm>
            <a:off x="8442800" y="2914683"/>
            <a:ext cx="2415030" cy="180150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1ADAE-96DA-4ECB-BFB3-717808EF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55" y="0"/>
            <a:ext cx="10515600" cy="1325563"/>
          </a:xfrm>
        </p:spPr>
        <p:txBody>
          <a:bodyPr/>
          <a:lstStyle/>
          <a:p>
            <a:r>
              <a:rPr lang="en-US"/>
              <a:t>Core Plan Principles For Success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2FBD62-0563-4B00-A4B1-9667021F5F9F}"/>
              </a:ext>
            </a:extLst>
          </p:cNvPr>
          <p:cNvSpPr/>
          <p:nvPr/>
        </p:nvSpPr>
        <p:spPr>
          <a:xfrm>
            <a:off x="1794861" y="2242320"/>
            <a:ext cx="591934" cy="4087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2F96C4-5072-41F9-B136-1216AF23676D}"/>
              </a:ext>
            </a:extLst>
          </p:cNvPr>
          <p:cNvSpPr/>
          <p:nvPr/>
        </p:nvSpPr>
        <p:spPr>
          <a:xfrm>
            <a:off x="5634276" y="2240841"/>
            <a:ext cx="591934" cy="4087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AD4BA0-A6F4-48A8-9BA4-8BA0530A2BA1}"/>
              </a:ext>
            </a:extLst>
          </p:cNvPr>
          <p:cNvSpPr/>
          <p:nvPr/>
        </p:nvSpPr>
        <p:spPr>
          <a:xfrm>
            <a:off x="9384915" y="2240841"/>
            <a:ext cx="591934" cy="4087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2A67D6-E976-482D-A674-22F3506B9BE0}"/>
              </a:ext>
            </a:extLst>
          </p:cNvPr>
          <p:cNvSpPr txBox="1"/>
          <p:nvPr/>
        </p:nvSpPr>
        <p:spPr>
          <a:xfrm>
            <a:off x="736983" y="3143993"/>
            <a:ext cx="27076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58585A"/>
                </a:solidFill>
                <a:cs typeface="Arial" panose="020B0604020202020204" pitchFamily="34" charset="0"/>
              </a:rPr>
              <a:t>Always Monitor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2ED521-A8C9-4D82-9B29-1313AEEA2B0E}"/>
              </a:ext>
            </a:extLst>
          </p:cNvPr>
          <p:cNvSpPr txBox="1"/>
          <p:nvPr/>
        </p:nvSpPr>
        <p:spPr>
          <a:xfrm>
            <a:off x="4532734" y="3420991"/>
            <a:ext cx="27062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58585A"/>
                </a:solidFill>
                <a:cs typeface="Arial" panose="020B0604020202020204" pitchFamily="34" charset="0"/>
              </a:rPr>
              <a:t>Optimize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EC1E6B-C84F-4668-9AF5-18F6B628D0C6}"/>
              </a:ext>
            </a:extLst>
          </p:cNvPr>
          <p:cNvSpPr txBox="1"/>
          <p:nvPr/>
        </p:nvSpPr>
        <p:spPr>
          <a:xfrm>
            <a:off x="8669018" y="3121720"/>
            <a:ext cx="196259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58585A"/>
                </a:solidFill>
                <a:cs typeface="Arial" panose="020B0604020202020204" pitchFamily="34" charset="0"/>
              </a:rPr>
              <a:t>Be Nimble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6F05213-C67C-4A28-8D28-83A3A312D078}"/>
              </a:ext>
            </a:extLst>
          </p:cNvPr>
          <p:cNvCxnSpPr>
            <a:cxnSpLocks/>
          </p:cNvCxnSpPr>
          <p:nvPr/>
        </p:nvCxnSpPr>
        <p:spPr>
          <a:xfrm>
            <a:off x="896838" y="2681464"/>
            <a:ext cx="241503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C5DEAB-69AE-4FA5-A5B1-23B3FD82C133}"/>
              </a:ext>
            </a:extLst>
          </p:cNvPr>
          <p:cNvCxnSpPr>
            <a:cxnSpLocks/>
          </p:cNvCxnSpPr>
          <p:nvPr/>
        </p:nvCxnSpPr>
        <p:spPr>
          <a:xfrm>
            <a:off x="4714058" y="2681464"/>
            <a:ext cx="241503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AFE7E7-874A-4CE6-9768-1BD636720EAD}"/>
              </a:ext>
            </a:extLst>
          </p:cNvPr>
          <p:cNvCxnSpPr>
            <a:cxnSpLocks/>
          </p:cNvCxnSpPr>
          <p:nvPr/>
        </p:nvCxnSpPr>
        <p:spPr>
          <a:xfrm>
            <a:off x="8431621" y="2682943"/>
            <a:ext cx="241503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538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A64E0DF-5672-4214-A08E-BAA877B23250}"/>
              </a:ext>
            </a:extLst>
          </p:cNvPr>
          <p:cNvSpPr/>
          <p:nvPr/>
        </p:nvSpPr>
        <p:spPr>
          <a:xfrm>
            <a:off x="743968" y="1203114"/>
            <a:ext cx="4859882" cy="1313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1CDE02-2925-4452-9734-A14BE458F59B}"/>
              </a:ext>
            </a:extLst>
          </p:cNvPr>
          <p:cNvSpPr/>
          <p:nvPr/>
        </p:nvSpPr>
        <p:spPr>
          <a:xfrm>
            <a:off x="6615301" y="1162038"/>
            <a:ext cx="4732053" cy="14009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CA25D1-A0D8-454E-9F16-7CD9464013C5}"/>
              </a:ext>
            </a:extLst>
          </p:cNvPr>
          <p:cNvSpPr/>
          <p:nvPr/>
        </p:nvSpPr>
        <p:spPr>
          <a:xfrm>
            <a:off x="7296175" y="3426603"/>
            <a:ext cx="3802477" cy="13938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35F89-87C6-4303-8B5D-C17F6353A1FC}"/>
              </a:ext>
            </a:extLst>
          </p:cNvPr>
          <p:cNvSpPr/>
          <p:nvPr/>
        </p:nvSpPr>
        <p:spPr>
          <a:xfrm>
            <a:off x="3012949" y="5296716"/>
            <a:ext cx="7411764" cy="14300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17DBB8-A533-4F83-8026-C0DE9CC2064F}"/>
              </a:ext>
            </a:extLst>
          </p:cNvPr>
          <p:cNvSpPr/>
          <p:nvPr/>
        </p:nvSpPr>
        <p:spPr>
          <a:xfrm>
            <a:off x="897224" y="3428330"/>
            <a:ext cx="3802477" cy="13194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D32C8-E5C0-4C28-917F-8906275E1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12" y="248218"/>
            <a:ext cx="6732270" cy="6230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solidFill>
                  <a:srgbClr val="F58320"/>
                </a:solidFill>
                <a:latin typeface="Cahuenga" panose="02020502050406040203" pitchFamily="18" charset="0"/>
              </a:rPr>
              <a:t>FY21-22 Plan Overview </a:t>
            </a:r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9AB2778B-C55E-4E25-A6E2-0C6939842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603823"/>
              </p:ext>
            </p:extLst>
          </p:nvPr>
        </p:nvGraphicFramePr>
        <p:xfrm>
          <a:off x="1806804" y="678095"/>
          <a:ext cx="8450843" cy="5582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257EB-C87D-0245-B8E6-DFAA7E96C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E368AD-AC3A-8448-81E7-9702A1829AC4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7A00"/>
                </a:solidFill>
                <a:effectLst/>
                <a:uLnTx/>
                <a:uFillTx/>
                <a:latin typeface="Franklin Gothic Medium" panose="020B06030201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7A00"/>
              </a:solidFill>
              <a:effectLst/>
              <a:uLnTx/>
              <a:uFillTx/>
              <a:latin typeface="Franklin Gothic Medium" panose="020B06030201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F6F8F022-C61A-40C8-9A7F-E7FBFB9CE9F0}"/>
              </a:ext>
            </a:extLst>
          </p:cNvPr>
          <p:cNvSpPr txBox="1">
            <a:spLocks/>
          </p:cNvSpPr>
          <p:nvPr/>
        </p:nvSpPr>
        <p:spPr>
          <a:xfrm>
            <a:off x="12208252" y="6384118"/>
            <a:ext cx="685800" cy="2434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800" b="0" i="0" kern="1200">
                <a:solidFill>
                  <a:schemeClr val="bg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E368AD-AC3A-8448-81E7-9702A1829A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643865-047E-415F-A7BA-F8E43A5A6B50}"/>
              </a:ext>
            </a:extLst>
          </p:cNvPr>
          <p:cNvSpPr txBox="1"/>
          <p:nvPr/>
        </p:nvSpPr>
        <p:spPr>
          <a:xfrm>
            <a:off x="8233112" y="1518491"/>
            <a:ext cx="301644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Drive preference of Florida Orange Juice by educating consumers on the Florida Difference. 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384849E-D186-4001-9B79-26928579F5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630" y="1263527"/>
            <a:ext cx="242482" cy="226932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371CB7F0-C369-448F-B5A8-EE7290726E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896" y="1252942"/>
            <a:ext cx="263354" cy="26335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890809D-734B-4523-BDD3-0F503286C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296" y="1266441"/>
            <a:ext cx="219443" cy="21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57685F-EED4-4A96-A9AB-D58D5BB5790A}"/>
              </a:ext>
            </a:extLst>
          </p:cNvPr>
          <p:cNvSpPr txBox="1"/>
          <p:nvPr/>
        </p:nvSpPr>
        <p:spPr>
          <a:xfrm>
            <a:off x="8549490" y="3516373"/>
            <a:ext cx="257511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Increase Traffic to FDOC’s  Retailer Landing Page to encourage users to purchase.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C6A9FC-D02A-4BD5-B524-A5DF91FAEB6F}"/>
              </a:ext>
            </a:extLst>
          </p:cNvPr>
          <p:cNvSpPr txBox="1"/>
          <p:nvPr/>
        </p:nvSpPr>
        <p:spPr>
          <a:xfrm>
            <a:off x="3015780" y="6063831"/>
            <a:ext cx="443459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Meet Consumers where they are shopping for OJ and similar goods to drive incremental purchases.</a:t>
            </a:r>
          </a:p>
        </p:txBody>
      </p:sp>
      <p:pic>
        <p:nvPicPr>
          <p:cNvPr id="21" name="Picture 2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10DD8A5-DDC0-4819-813D-B584AA7853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8937" y="5275725"/>
            <a:ext cx="704287" cy="289601"/>
          </a:xfrm>
          <a:prstGeom prst="rect">
            <a:avLst/>
          </a:prstGeom>
        </p:spPr>
      </p:pic>
      <p:pic>
        <p:nvPicPr>
          <p:cNvPr id="22" name="Picture 6" descr="Logo&#10;&#10;Description automatically generated">
            <a:extLst>
              <a:ext uri="{FF2B5EF4-FFF2-40B4-BE49-F238E27FC236}">
                <a16:creationId xmlns:a16="http://schemas.microsoft.com/office/drawing/2014/main" id="{B9688A1B-4CEF-433F-9D74-6E6678E9BE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74719" y="5275436"/>
            <a:ext cx="354458" cy="340788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5251ECF4-9944-4194-8F9A-F5FA43B8200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9819" y="5608995"/>
            <a:ext cx="1003851" cy="36130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4597F7-0832-43ED-ACF0-CE5BBB9EB8BA}"/>
              </a:ext>
            </a:extLst>
          </p:cNvPr>
          <p:cNvSpPr txBox="1"/>
          <p:nvPr/>
        </p:nvSpPr>
        <p:spPr>
          <a:xfrm>
            <a:off x="798282" y="1260379"/>
            <a:ext cx="292341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Encourage Consumer loyalty to keep coming back to FLOJ retargeting tactics.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00456C-C104-4932-BDE1-945BE92CF282}"/>
              </a:ext>
            </a:extLst>
          </p:cNvPr>
          <p:cNvSpPr txBox="1"/>
          <p:nvPr/>
        </p:nvSpPr>
        <p:spPr>
          <a:xfrm>
            <a:off x="920885" y="3507052"/>
            <a:ext cx="2381863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Ensure Florida Orange Juice is top of mind during post-purchase evaluation. 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8242A1F-779B-41F5-8D5B-89328E095780}"/>
              </a:ext>
            </a:extLst>
          </p:cNvPr>
          <p:cNvGrpSpPr/>
          <p:nvPr/>
        </p:nvGrpSpPr>
        <p:grpSpPr>
          <a:xfrm>
            <a:off x="8876213" y="4501235"/>
            <a:ext cx="1161733" cy="272047"/>
            <a:chOff x="9871061" y="2462056"/>
            <a:chExt cx="1161733" cy="272047"/>
          </a:xfrm>
        </p:grpSpPr>
        <p:pic>
          <p:nvPicPr>
            <p:cNvPr id="49" name="Picture 48" descr="Icon&#10;&#10;Description automatically generated">
              <a:extLst>
                <a:ext uri="{FF2B5EF4-FFF2-40B4-BE49-F238E27FC236}">
                  <a16:creationId xmlns:a16="http://schemas.microsoft.com/office/drawing/2014/main" id="{05CE9781-BC87-4F8A-BE0D-F3AF3EE95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1061" y="2481334"/>
              <a:ext cx="242482" cy="226932"/>
            </a:xfrm>
            <a:prstGeom prst="rect">
              <a:avLst/>
            </a:prstGeom>
          </p:spPr>
        </p:pic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CA2729A8-3569-4AB0-AA72-2DC92A9F0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852" y="2470749"/>
              <a:ext cx="263354" cy="263354"/>
            </a:xfrm>
            <a:prstGeom prst="rect">
              <a:avLst/>
            </a:prstGeom>
          </p:spPr>
        </p:pic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97FF970-8FB6-4C8F-9104-E4EB05F4E3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431" y="2474288"/>
              <a:ext cx="219443" cy="219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Google Ads | Google Blog">
              <a:extLst>
                <a:ext uri="{FF2B5EF4-FFF2-40B4-BE49-F238E27FC236}">
                  <a16:creationId xmlns:a16="http://schemas.microsoft.com/office/drawing/2014/main" id="{452C22E9-70DD-4DCB-A141-95F672988A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7306" y="2462056"/>
              <a:ext cx="265488" cy="26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3" name="Picture 72" descr="Icon&#10;&#10;Description automatically generated">
            <a:extLst>
              <a:ext uri="{FF2B5EF4-FFF2-40B4-BE49-F238E27FC236}">
                <a16:creationId xmlns:a16="http://schemas.microsoft.com/office/drawing/2014/main" id="{2933F52C-63B7-423F-A3E6-9A10EF339C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12" y="4468001"/>
            <a:ext cx="242482" cy="226932"/>
          </a:xfrm>
          <a:prstGeom prst="rect">
            <a:avLst/>
          </a:prstGeom>
        </p:spPr>
      </p:pic>
      <p:pic>
        <p:nvPicPr>
          <p:cNvPr id="74" name="Picture 73" descr="Icon&#10;&#10;Description automatically generated">
            <a:extLst>
              <a:ext uri="{FF2B5EF4-FFF2-40B4-BE49-F238E27FC236}">
                <a16:creationId xmlns:a16="http://schemas.microsoft.com/office/drawing/2014/main" id="{AE9F5E9D-F489-42F9-A7FE-2A38BC90DF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78" y="4447891"/>
            <a:ext cx="263354" cy="263354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97F1151F-9934-4546-BAA7-A2E33F96B68D}"/>
              </a:ext>
            </a:extLst>
          </p:cNvPr>
          <p:cNvGrpSpPr/>
          <p:nvPr/>
        </p:nvGrpSpPr>
        <p:grpSpPr>
          <a:xfrm>
            <a:off x="894127" y="2193303"/>
            <a:ext cx="1161733" cy="272047"/>
            <a:chOff x="9871061" y="2462056"/>
            <a:chExt cx="1161733" cy="272047"/>
          </a:xfrm>
        </p:grpSpPr>
        <p:pic>
          <p:nvPicPr>
            <p:cNvPr id="78" name="Picture 77" descr="Icon&#10;&#10;Description automatically generated">
              <a:extLst>
                <a:ext uri="{FF2B5EF4-FFF2-40B4-BE49-F238E27FC236}">
                  <a16:creationId xmlns:a16="http://schemas.microsoft.com/office/drawing/2014/main" id="{0D19BE0C-2138-41FD-BE68-92A934222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1061" y="2481334"/>
              <a:ext cx="242482" cy="226932"/>
            </a:xfrm>
            <a:prstGeom prst="rect">
              <a:avLst/>
            </a:prstGeom>
          </p:spPr>
        </p:pic>
        <p:pic>
          <p:nvPicPr>
            <p:cNvPr id="79" name="Picture 78" descr="Icon&#10;&#10;Description automatically generated">
              <a:extLst>
                <a:ext uri="{FF2B5EF4-FFF2-40B4-BE49-F238E27FC236}">
                  <a16:creationId xmlns:a16="http://schemas.microsoft.com/office/drawing/2014/main" id="{ACDE6007-411E-4209-8E26-40C1C8EE2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852" y="2470749"/>
              <a:ext cx="263354" cy="263354"/>
            </a:xfrm>
            <a:prstGeom prst="rect">
              <a:avLst/>
            </a:prstGeom>
          </p:spPr>
        </p:pic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ED2BF4C0-3FB8-4E92-B500-EA5BEF0402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431" y="2483813"/>
              <a:ext cx="219443" cy="219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4" descr="Google Ads | Google Blog">
              <a:extLst>
                <a:ext uri="{FF2B5EF4-FFF2-40B4-BE49-F238E27FC236}">
                  <a16:creationId xmlns:a16="http://schemas.microsoft.com/office/drawing/2014/main" id="{8AC76AF0-77E5-4BE9-B69F-862357344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7306" y="2462056"/>
              <a:ext cx="265488" cy="26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A90600B-EEFA-43E4-96CE-7B5D88902212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497" y="4966992"/>
            <a:ext cx="411688" cy="48520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DAF3B11-7B57-4468-8A74-99717432026B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56851" y="4015715"/>
            <a:ext cx="314849" cy="3241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A052F23-47B6-4D4E-BEB2-A410BEC1AB56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8650" y="2387242"/>
            <a:ext cx="467100" cy="4121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84F9A0A-1720-468E-A231-B4E15A7A829C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729" y="4000619"/>
            <a:ext cx="354299" cy="3542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5F20D24-B356-472B-A783-7655A985AB7C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154" y="3974812"/>
            <a:ext cx="412656" cy="3897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1FFA8CC-CD96-452C-9C79-786E32419E03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0975" y="2382350"/>
            <a:ext cx="354299" cy="4175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7DA4ECC-F737-45CB-A9E0-30A07FF621A9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2080" y="4051866"/>
            <a:ext cx="314850" cy="314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6E8CFC-E479-4B98-BB73-BB18A67BF27F}"/>
              </a:ext>
            </a:extLst>
          </p:cNvPr>
          <p:cNvSpPr txBox="1"/>
          <p:nvPr/>
        </p:nvSpPr>
        <p:spPr>
          <a:xfrm>
            <a:off x="5510769" y="4424229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0748B0-1941-459D-A803-EF870E6A3BD9}"/>
              </a:ext>
            </a:extLst>
          </p:cNvPr>
          <p:cNvSpPr txBox="1"/>
          <p:nvPr/>
        </p:nvSpPr>
        <p:spPr>
          <a:xfrm>
            <a:off x="6471586" y="3507052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Consideration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F28385-4142-40B7-BDFD-4154BD8CE6D2}"/>
              </a:ext>
            </a:extLst>
          </p:cNvPr>
          <p:cNvSpPr txBox="1"/>
          <p:nvPr/>
        </p:nvSpPr>
        <p:spPr>
          <a:xfrm>
            <a:off x="6227340" y="1820216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Awareness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1D57D3-F410-4C0C-9B64-D9C18C37A476}"/>
              </a:ext>
            </a:extLst>
          </p:cNvPr>
          <p:cNvSpPr txBox="1"/>
          <p:nvPr/>
        </p:nvSpPr>
        <p:spPr>
          <a:xfrm>
            <a:off x="4077141" y="1626175"/>
            <a:ext cx="228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Repeat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E54168A-1582-466C-9C26-4572A36C14BB}"/>
              </a:ext>
            </a:extLst>
          </p:cNvPr>
          <p:cNvSpPr txBox="1"/>
          <p:nvPr/>
        </p:nvSpPr>
        <p:spPr>
          <a:xfrm>
            <a:off x="3438533" y="3268794"/>
            <a:ext cx="228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Post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3E885B-00A1-4ACA-AECA-6A7424FCD0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09" y="2255191"/>
            <a:ext cx="1149921" cy="1417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1972E09-855C-4E48-B841-50A7E26C62D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244" y="1316583"/>
            <a:ext cx="1149921" cy="141711"/>
          </a:xfrm>
          <a:prstGeom prst="rect">
            <a:avLst/>
          </a:prstGeom>
        </p:spPr>
      </p:pic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3AFD4052-A403-42F4-B1FF-C1B11FEEED2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94" y="6025272"/>
            <a:ext cx="364646" cy="472582"/>
          </a:xfrm>
          <a:prstGeom prst="rect">
            <a:avLst/>
          </a:prstGeom>
        </p:spPr>
      </p:pic>
      <p:pic>
        <p:nvPicPr>
          <p:cNvPr id="30" name="Picture 29" descr="Logo, company name&#10;&#10;Description automatically generated">
            <a:extLst>
              <a:ext uri="{FF2B5EF4-FFF2-40B4-BE49-F238E27FC236}">
                <a16:creationId xmlns:a16="http://schemas.microsoft.com/office/drawing/2014/main" id="{B7B705BC-2F14-4159-9860-90576BDF3E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214" y="6183563"/>
            <a:ext cx="685801" cy="206598"/>
          </a:xfrm>
          <a:prstGeom prst="rect">
            <a:avLst/>
          </a:prstGeom>
        </p:spPr>
      </p:pic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30EC112E-9BB4-41AE-B9C8-4F9EDCE1999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299" y="6064258"/>
            <a:ext cx="982714" cy="319382"/>
          </a:xfrm>
          <a:prstGeom prst="rect">
            <a:avLst/>
          </a:prstGeom>
        </p:spPr>
      </p:pic>
      <p:pic>
        <p:nvPicPr>
          <p:cNvPr id="34" name="Picture 33" descr="Logo, icon&#10;&#10;Description automatically generated">
            <a:extLst>
              <a:ext uri="{FF2B5EF4-FFF2-40B4-BE49-F238E27FC236}">
                <a16:creationId xmlns:a16="http://schemas.microsoft.com/office/drawing/2014/main" id="{95871AFD-E45C-41D6-9F71-5544917CCE0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397" y="4486740"/>
            <a:ext cx="294478" cy="294478"/>
          </a:xfrm>
          <a:prstGeom prst="rect">
            <a:avLst/>
          </a:prstGeom>
        </p:spPr>
      </p:pic>
      <p:pic>
        <p:nvPicPr>
          <p:cNvPr id="71" name="Picture 70" descr="Logo, icon&#10;&#10;Description automatically generated">
            <a:extLst>
              <a:ext uri="{FF2B5EF4-FFF2-40B4-BE49-F238E27FC236}">
                <a16:creationId xmlns:a16="http://schemas.microsoft.com/office/drawing/2014/main" id="{667EDA92-7283-4E4C-8894-50B10C6CF06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236" y="1231343"/>
            <a:ext cx="294478" cy="294478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ABF7741E-CC05-4C9F-8DE7-D9CC95D9BC5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405969" y="4536747"/>
            <a:ext cx="478330" cy="190171"/>
          </a:xfrm>
          <a:prstGeom prst="rect">
            <a:avLst/>
          </a:prstGeom>
        </p:spPr>
      </p:pic>
      <p:pic>
        <p:nvPicPr>
          <p:cNvPr id="60" name="Picture 4" descr="Safeway logo (PRNewsFoto/Safeway Inc.)">
            <a:extLst>
              <a:ext uri="{FF2B5EF4-FFF2-40B4-BE49-F238E27FC236}">
                <a16:creationId xmlns:a16="http://schemas.microsoft.com/office/drawing/2014/main" id="{F618BEC2-967D-4A8A-AAC2-7C0E563AF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664" y="5618861"/>
            <a:ext cx="306903" cy="30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Albertsons Returns to Convenience Channel With Express Revival |  Convenience Store News">
            <a:extLst>
              <a:ext uri="{FF2B5EF4-FFF2-40B4-BE49-F238E27FC236}">
                <a16:creationId xmlns:a16="http://schemas.microsoft.com/office/drawing/2014/main" id="{FC5160A7-3E7C-4B74-9950-0C33D9DE3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301" y="5657350"/>
            <a:ext cx="348464" cy="27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639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A64E0DF-5672-4214-A08E-BAA877B23250}"/>
              </a:ext>
            </a:extLst>
          </p:cNvPr>
          <p:cNvSpPr/>
          <p:nvPr/>
        </p:nvSpPr>
        <p:spPr>
          <a:xfrm>
            <a:off x="743968" y="1203114"/>
            <a:ext cx="4859882" cy="13132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1CDE02-2925-4452-9734-A14BE458F59B}"/>
              </a:ext>
            </a:extLst>
          </p:cNvPr>
          <p:cNvSpPr/>
          <p:nvPr/>
        </p:nvSpPr>
        <p:spPr>
          <a:xfrm>
            <a:off x="6615301" y="1162038"/>
            <a:ext cx="4732053" cy="140094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CA25D1-A0D8-454E-9F16-7CD9464013C5}"/>
              </a:ext>
            </a:extLst>
          </p:cNvPr>
          <p:cNvSpPr/>
          <p:nvPr/>
        </p:nvSpPr>
        <p:spPr>
          <a:xfrm>
            <a:off x="7296175" y="3426603"/>
            <a:ext cx="3802477" cy="139385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35F89-87C6-4303-8B5D-C17F6353A1FC}"/>
              </a:ext>
            </a:extLst>
          </p:cNvPr>
          <p:cNvSpPr/>
          <p:nvPr/>
        </p:nvSpPr>
        <p:spPr>
          <a:xfrm>
            <a:off x="2970422" y="5232917"/>
            <a:ext cx="7411764" cy="13938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17DBB8-A533-4F83-8026-C0DE9CC2064F}"/>
              </a:ext>
            </a:extLst>
          </p:cNvPr>
          <p:cNvSpPr/>
          <p:nvPr/>
        </p:nvSpPr>
        <p:spPr>
          <a:xfrm>
            <a:off x="897224" y="3428330"/>
            <a:ext cx="3802477" cy="131948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D32C8-E5C0-4C28-917F-8906275E1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12" y="248218"/>
            <a:ext cx="6732270" cy="6230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solidFill>
                  <a:srgbClr val="F58320"/>
                </a:solidFill>
                <a:latin typeface="Cahuenga" panose="02020502050406040203" pitchFamily="18" charset="0"/>
              </a:rPr>
              <a:t>Focusing in on Purchase</a:t>
            </a:r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9AB2778B-C55E-4E25-A6E2-0C69398426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182223"/>
              </p:ext>
            </p:extLst>
          </p:nvPr>
        </p:nvGraphicFramePr>
        <p:xfrm>
          <a:off x="1806804" y="678095"/>
          <a:ext cx="8450843" cy="5582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257EB-C87D-0245-B8E6-DFAA7E96C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E368AD-AC3A-8448-81E7-9702A1829AC4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7A00"/>
                </a:solidFill>
                <a:effectLst/>
                <a:uLnTx/>
                <a:uFillTx/>
                <a:latin typeface="Franklin Gothic Medium" panose="020B0603020102020204" pitchFamily="34" charset="0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FF7A00"/>
              </a:solidFill>
              <a:effectLst/>
              <a:uLnTx/>
              <a:uFillTx/>
              <a:latin typeface="Franklin Gothic Medium" panose="020B0603020102020204" pitchFamily="34" charset="0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F6F8F022-C61A-40C8-9A7F-E7FBFB9CE9F0}"/>
              </a:ext>
            </a:extLst>
          </p:cNvPr>
          <p:cNvSpPr txBox="1">
            <a:spLocks/>
          </p:cNvSpPr>
          <p:nvPr/>
        </p:nvSpPr>
        <p:spPr>
          <a:xfrm>
            <a:off x="12208252" y="6384118"/>
            <a:ext cx="685800" cy="24348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800" b="0" i="0" kern="1200">
                <a:solidFill>
                  <a:schemeClr val="bg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E368AD-AC3A-8448-81E7-9702A1829AC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643865-047E-415F-A7BA-F8E43A5A6B50}"/>
              </a:ext>
            </a:extLst>
          </p:cNvPr>
          <p:cNvSpPr txBox="1"/>
          <p:nvPr/>
        </p:nvSpPr>
        <p:spPr>
          <a:xfrm>
            <a:off x="8233112" y="1518491"/>
            <a:ext cx="301644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Drive preference of Florida Orange Juice by educating consumers on the Florida Difference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384849E-D186-4001-9B79-26928579F5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766" y="1263527"/>
            <a:ext cx="242482" cy="226932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371CB7F0-C369-448F-B5A8-EE7290726E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032" y="1252942"/>
            <a:ext cx="263354" cy="26335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1890809D-734B-4523-BDD3-0F503286C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432" y="1266441"/>
            <a:ext cx="219443" cy="21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57685F-EED4-4A96-A9AB-D58D5BB5790A}"/>
              </a:ext>
            </a:extLst>
          </p:cNvPr>
          <p:cNvSpPr txBox="1"/>
          <p:nvPr/>
        </p:nvSpPr>
        <p:spPr>
          <a:xfrm>
            <a:off x="8549490" y="3516373"/>
            <a:ext cx="257511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Increase Traffic to FDOC’s  Retailer Landing Page to encourage users to purchase.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C6A9FC-D02A-4BD5-B524-A5DF91FAEB6F}"/>
              </a:ext>
            </a:extLst>
          </p:cNvPr>
          <p:cNvSpPr txBox="1"/>
          <p:nvPr/>
        </p:nvSpPr>
        <p:spPr>
          <a:xfrm>
            <a:off x="2973253" y="6116996"/>
            <a:ext cx="465568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srgbClr val="646560"/>
                </a:solidFill>
                <a:effectLst/>
                <a:uLnTx/>
                <a:uFillTx/>
                <a:ea typeface="+mn-ea"/>
                <a:cs typeface="+mn-cs"/>
              </a:rPr>
              <a:t>Meet Consumers where they are shopping for OJ and similar goods to drive incremental purchases.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4597F7-0832-43ED-ACF0-CE5BBB9EB8BA}"/>
              </a:ext>
            </a:extLst>
          </p:cNvPr>
          <p:cNvSpPr txBox="1"/>
          <p:nvPr/>
        </p:nvSpPr>
        <p:spPr>
          <a:xfrm>
            <a:off x="798282" y="1260379"/>
            <a:ext cx="292341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Encourage Consumer loyalty to keep coming back to FLOJ retargeting tactics.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00456C-C104-4932-BDE1-945BE92CF282}"/>
              </a:ext>
            </a:extLst>
          </p:cNvPr>
          <p:cNvSpPr txBox="1"/>
          <p:nvPr/>
        </p:nvSpPr>
        <p:spPr>
          <a:xfrm>
            <a:off x="920885" y="3507052"/>
            <a:ext cx="2381863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Ensure Florida Orange Juice is top of mind during post-purchase evaluation. 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8242A1F-779B-41F5-8D5B-89328E095780}"/>
              </a:ext>
            </a:extLst>
          </p:cNvPr>
          <p:cNvGrpSpPr/>
          <p:nvPr/>
        </p:nvGrpSpPr>
        <p:grpSpPr>
          <a:xfrm>
            <a:off x="8876213" y="4501235"/>
            <a:ext cx="1161733" cy="272047"/>
            <a:chOff x="9871061" y="2462056"/>
            <a:chExt cx="1161733" cy="272047"/>
          </a:xfrm>
        </p:grpSpPr>
        <p:pic>
          <p:nvPicPr>
            <p:cNvPr id="49" name="Picture 48" descr="Icon&#10;&#10;Description automatically generated">
              <a:extLst>
                <a:ext uri="{FF2B5EF4-FFF2-40B4-BE49-F238E27FC236}">
                  <a16:creationId xmlns:a16="http://schemas.microsoft.com/office/drawing/2014/main" id="{05CE9781-BC87-4F8A-BE0D-F3AF3EE95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1061" y="2481334"/>
              <a:ext cx="242482" cy="226932"/>
            </a:xfrm>
            <a:prstGeom prst="rect">
              <a:avLst/>
            </a:prstGeom>
          </p:spPr>
        </p:pic>
        <p:pic>
          <p:nvPicPr>
            <p:cNvPr id="50" name="Picture 49" descr="Icon&#10;&#10;Description automatically generated">
              <a:extLst>
                <a:ext uri="{FF2B5EF4-FFF2-40B4-BE49-F238E27FC236}">
                  <a16:creationId xmlns:a16="http://schemas.microsoft.com/office/drawing/2014/main" id="{CA2729A8-3569-4AB0-AA72-2DC92A9F0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852" y="2470749"/>
              <a:ext cx="263354" cy="263354"/>
            </a:xfrm>
            <a:prstGeom prst="rect">
              <a:avLst/>
            </a:prstGeom>
          </p:spPr>
        </p:pic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97FF970-8FB6-4C8F-9104-E4EB05F4E3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431" y="2474288"/>
              <a:ext cx="219443" cy="219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4" descr="Google Ads | Google Blog">
              <a:extLst>
                <a:ext uri="{FF2B5EF4-FFF2-40B4-BE49-F238E27FC236}">
                  <a16:creationId xmlns:a16="http://schemas.microsoft.com/office/drawing/2014/main" id="{452C22E9-70DD-4DCB-A141-95F672988A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7306" y="2462056"/>
              <a:ext cx="265488" cy="26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3" name="Picture 72" descr="Icon&#10;&#10;Description automatically generated">
            <a:extLst>
              <a:ext uri="{FF2B5EF4-FFF2-40B4-BE49-F238E27FC236}">
                <a16:creationId xmlns:a16="http://schemas.microsoft.com/office/drawing/2014/main" id="{2933F52C-63B7-423F-A3E6-9A10EF339C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12" y="4468001"/>
            <a:ext cx="242482" cy="226932"/>
          </a:xfrm>
          <a:prstGeom prst="rect">
            <a:avLst/>
          </a:prstGeom>
        </p:spPr>
      </p:pic>
      <p:pic>
        <p:nvPicPr>
          <p:cNvPr id="74" name="Picture 73" descr="Icon&#10;&#10;Description automatically generated">
            <a:extLst>
              <a:ext uri="{FF2B5EF4-FFF2-40B4-BE49-F238E27FC236}">
                <a16:creationId xmlns:a16="http://schemas.microsoft.com/office/drawing/2014/main" id="{AE9F5E9D-F489-42F9-A7FE-2A38BC90DF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578" y="4447891"/>
            <a:ext cx="263354" cy="263354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97F1151F-9934-4546-BAA7-A2E33F96B68D}"/>
              </a:ext>
            </a:extLst>
          </p:cNvPr>
          <p:cNvGrpSpPr/>
          <p:nvPr/>
        </p:nvGrpSpPr>
        <p:grpSpPr>
          <a:xfrm>
            <a:off x="894127" y="2193303"/>
            <a:ext cx="1161733" cy="272047"/>
            <a:chOff x="9871061" y="2462056"/>
            <a:chExt cx="1161733" cy="272047"/>
          </a:xfrm>
        </p:grpSpPr>
        <p:pic>
          <p:nvPicPr>
            <p:cNvPr id="78" name="Picture 77" descr="Icon&#10;&#10;Description automatically generated">
              <a:extLst>
                <a:ext uri="{FF2B5EF4-FFF2-40B4-BE49-F238E27FC236}">
                  <a16:creationId xmlns:a16="http://schemas.microsoft.com/office/drawing/2014/main" id="{0D19BE0C-2138-41FD-BE68-92A934222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1061" y="2481334"/>
              <a:ext cx="242482" cy="226932"/>
            </a:xfrm>
            <a:prstGeom prst="rect">
              <a:avLst/>
            </a:prstGeom>
          </p:spPr>
        </p:pic>
        <p:pic>
          <p:nvPicPr>
            <p:cNvPr id="79" name="Picture 78" descr="Icon&#10;&#10;Description automatically generated">
              <a:extLst>
                <a:ext uri="{FF2B5EF4-FFF2-40B4-BE49-F238E27FC236}">
                  <a16:creationId xmlns:a16="http://schemas.microsoft.com/office/drawing/2014/main" id="{ACDE6007-411E-4209-8E26-40C1C8EE2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2852" y="2470749"/>
              <a:ext cx="263354" cy="263354"/>
            </a:xfrm>
            <a:prstGeom prst="rect">
              <a:avLst/>
            </a:prstGeom>
          </p:spPr>
        </p:pic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ED2BF4C0-3FB8-4E92-B500-EA5BEF0402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8431" y="2483813"/>
              <a:ext cx="219443" cy="219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4" descr="Google Ads | Google Blog">
              <a:extLst>
                <a:ext uri="{FF2B5EF4-FFF2-40B4-BE49-F238E27FC236}">
                  <a16:creationId xmlns:a16="http://schemas.microsoft.com/office/drawing/2014/main" id="{8AC76AF0-77E5-4BE9-B69F-8623573445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7306" y="2462056"/>
              <a:ext cx="265488" cy="26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A90600B-EEFA-43E4-96CE-7B5D8890221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497" y="4966992"/>
            <a:ext cx="411688" cy="48520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DAF3B11-7B57-4468-8A74-99717432026B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56851" y="4015715"/>
            <a:ext cx="314849" cy="3241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A052F23-47B6-4D4E-BEB2-A410BEC1AB5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8650" y="2387242"/>
            <a:ext cx="467100" cy="4121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84F9A0A-1720-468E-A231-B4E15A7A829C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729" y="4000619"/>
            <a:ext cx="354299" cy="3542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5F20D24-B356-472B-A783-7655A985AB7C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154" y="3974812"/>
            <a:ext cx="412656" cy="38972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1FFA8CC-CD96-452C-9C79-786E32419E0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0975" y="2382350"/>
            <a:ext cx="354299" cy="41756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7DA4ECC-F737-45CB-A9E0-30A07FF621A9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2080" y="4051866"/>
            <a:ext cx="314850" cy="314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6E8CFC-E479-4B98-BB73-BB18A67BF27F}"/>
              </a:ext>
            </a:extLst>
          </p:cNvPr>
          <p:cNvSpPr txBox="1"/>
          <p:nvPr/>
        </p:nvSpPr>
        <p:spPr>
          <a:xfrm>
            <a:off x="5510769" y="4424229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0748B0-1941-459D-A803-EF870E6A3BD9}"/>
              </a:ext>
            </a:extLst>
          </p:cNvPr>
          <p:cNvSpPr txBox="1"/>
          <p:nvPr/>
        </p:nvSpPr>
        <p:spPr>
          <a:xfrm>
            <a:off x="6471586" y="3507052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Consideration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DF28385-4142-40B7-BDFD-4154BD8CE6D2}"/>
              </a:ext>
            </a:extLst>
          </p:cNvPr>
          <p:cNvSpPr txBox="1"/>
          <p:nvPr/>
        </p:nvSpPr>
        <p:spPr>
          <a:xfrm>
            <a:off x="6227340" y="1820216"/>
            <a:ext cx="228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Awareness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E1D57D3-F410-4C0C-9B64-D9C18C37A476}"/>
              </a:ext>
            </a:extLst>
          </p:cNvPr>
          <p:cNvSpPr txBox="1"/>
          <p:nvPr/>
        </p:nvSpPr>
        <p:spPr>
          <a:xfrm>
            <a:off x="4077141" y="1626175"/>
            <a:ext cx="228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Repeat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E54168A-1582-466C-9C26-4572A36C14BB}"/>
              </a:ext>
            </a:extLst>
          </p:cNvPr>
          <p:cNvSpPr txBox="1"/>
          <p:nvPr/>
        </p:nvSpPr>
        <p:spPr>
          <a:xfrm>
            <a:off x="3438533" y="3268794"/>
            <a:ext cx="228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Post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Purchase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3E885B-00A1-4ACA-AECA-6A7424FCD0F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09" y="2255191"/>
            <a:ext cx="1149921" cy="14171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1972E09-855C-4E48-B841-50A7E26C62D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244" y="1316583"/>
            <a:ext cx="1149921" cy="141711"/>
          </a:xfrm>
          <a:prstGeom prst="rect">
            <a:avLst/>
          </a:prstGeom>
        </p:spPr>
      </p:pic>
      <p:pic>
        <p:nvPicPr>
          <p:cNvPr id="34" name="Picture 33" descr="Logo, icon&#10;&#10;Description automatically generated">
            <a:extLst>
              <a:ext uri="{FF2B5EF4-FFF2-40B4-BE49-F238E27FC236}">
                <a16:creationId xmlns:a16="http://schemas.microsoft.com/office/drawing/2014/main" id="{95871AFD-E45C-41D6-9F71-5544917CCE0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397" y="4486740"/>
            <a:ext cx="294478" cy="294478"/>
          </a:xfrm>
          <a:prstGeom prst="rect">
            <a:avLst/>
          </a:prstGeom>
        </p:spPr>
      </p:pic>
      <p:pic>
        <p:nvPicPr>
          <p:cNvPr id="71" name="Picture 70" descr="Logo, icon&#10;&#10;Description automatically generated">
            <a:extLst>
              <a:ext uri="{FF2B5EF4-FFF2-40B4-BE49-F238E27FC236}">
                <a16:creationId xmlns:a16="http://schemas.microsoft.com/office/drawing/2014/main" id="{667EDA92-7283-4E4C-8894-50B10C6CF06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372" y="1231343"/>
            <a:ext cx="294478" cy="29447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A7914F47-618A-4CCB-B3D4-544374AB222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558422" y="1276691"/>
            <a:ext cx="478330" cy="190171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ABF7741E-CC05-4C9F-8DE7-D9CC95D9BC5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405969" y="4536747"/>
            <a:ext cx="478330" cy="1901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D692EB-ADBE-4E8A-A0B6-B2A1DF9B8C65}"/>
              </a:ext>
            </a:extLst>
          </p:cNvPr>
          <p:cNvSpPr/>
          <p:nvPr/>
        </p:nvSpPr>
        <p:spPr>
          <a:xfrm>
            <a:off x="814896" y="1995544"/>
            <a:ext cx="2728507" cy="477054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DB67B2C-AA8E-4840-AB83-8772114CC97F}"/>
              </a:ext>
            </a:extLst>
          </p:cNvPr>
          <p:cNvSpPr/>
          <p:nvPr/>
        </p:nvSpPr>
        <p:spPr>
          <a:xfrm>
            <a:off x="875128" y="4263163"/>
            <a:ext cx="2728507" cy="477054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69C7E22-B383-4FB9-AFA1-1E46C5CC4AF7}"/>
              </a:ext>
            </a:extLst>
          </p:cNvPr>
          <p:cNvSpPr/>
          <p:nvPr/>
        </p:nvSpPr>
        <p:spPr>
          <a:xfrm>
            <a:off x="8572533" y="4318579"/>
            <a:ext cx="2516726" cy="490084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955F3D3-639E-4E70-9477-AF3162FBCEE5}"/>
              </a:ext>
            </a:extLst>
          </p:cNvPr>
          <p:cNvSpPr/>
          <p:nvPr/>
        </p:nvSpPr>
        <p:spPr>
          <a:xfrm>
            <a:off x="8349673" y="1159291"/>
            <a:ext cx="2932413" cy="366530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2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67280E0-5E19-4C16-9B31-A705522AE0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86410" y="5328890"/>
            <a:ext cx="704287" cy="289601"/>
          </a:xfrm>
          <a:prstGeom prst="rect">
            <a:avLst/>
          </a:prstGeom>
        </p:spPr>
      </p:pic>
      <p:pic>
        <p:nvPicPr>
          <p:cNvPr id="68" name="Picture 6" descr="Logo&#10;&#10;Description automatically generated">
            <a:extLst>
              <a:ext uri="{FF2B5EF4-FFF2-40B4-BE49-F238E27FC236}">
                <a16:creationId xmlns:a16="http://schemas.microsoft.com/office/drawing/2014/main" id="{0BABE8BB-F57E-46DF-9221-F237132673C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32192" y="5328601"/>
            <a:ext cx="354458" cy="340788"/>
          </a:xfrm>
          <a:prstGeom prst="rect">
            <a:avLst/>
          </a:prstGeom>
        </p:spPr>
      </p:pic>
      <p:pic>
        <p:nvPicPr>
          <p:cNvPr id="69" name="Picture 7">
            <a:extLst>
              <a:ext uri="{FF2B5EF4-FFF2-40B4-BE49-F238E27FC236}">
                <a16:creationId xmlns:a16="http://schemas.microsoft.com/office/drawing/2014/main" id="{E1E2BD44-B1CB-4AD6-8AD0-6DC204C9722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97292" y="5662160"/>
            <a:ext cx="1003851" cy="361303"/>
          </a:xfrm>
          <a:prstGeom prst="rect">
            <a:avLst/>
          </a:prstGeom>
        </p:spPr>
      </p:pic>
      <p:pic>
        <p:nvPicPr>
          <p:cNvPr id="72" name="Picture 71" descr="Logo&#10;&#10;Description automatically generated">
            <a:extLst>
              <a:ext uri="{FF2B5EF4-FFF2-40B4-BE49-F238E27FC236}">
                <a16:creationId xmlns:a16="http://schemas.microsoft.com/office/drawing/2014/main" id="{2B4DDBF4-16F5-4328-BEFE-72B43037F65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467" y="6078437"/>
            <a:ext cx="364646" cy="472582"/>
          </a:xfrm>
          <a:prstGeom prst="rect">
            <a:avLst/>
          </a:prstGeom>
        </p:spPr>
      </p:pic>
      <p:pic>
        <p:nvPicPr>
          <p:cNvPr id="75" name="Picture 74" descr="Logo, company name&#10;&#10;Description automatically generated">
            <a:extLst>
              <a:ext uri="{FF2B5EF4-FFF2-40B4-BE49-F238E27FC236}">
                <a16:creationId xmlns:a16="http://schemas.microsoft.com/office/drawing/2014/main" id="{097E40FC-5B6D-4F7D-BBE7-3B514A1864E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687" y="6236728"/>
            <a:ext cx="685801" cy="206598"/>
          </a:xfrm>
          <a:prstGeom prst="rect">
            <a:avLst/>
          </a:prstGeom>
        </p:spPr>
      </p:pic>
      <p:pic>
        <p:nvPicPr>
          <p:cNvPr id="76" name="Picture 75" descr="Logo&#10;&#10;Description automatically generated">
            <a:extLst>
              <a:ext uri="{FF2B5EF4-FFF2-40B4-BE49-F238E27FC236}">
                <a16:creationId xmlns:a16="http://schemas.microsoft.com/office/drawing/2014/main" id="{DD2EE4FD-2EA3-4282-9F8E-C238605787E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772" y="6117423"/>
            <a:ext cx="982714" cy="319382"/>
          </a:xfrm>
          <a:prstGeom prst="rect">
            <a:avLst/>
          </a:prstGeom>
        </p:spPr>
      </p:pic>
      <p:pic>
        <p:nvPicPr>
          <p:cNvPr id="83" name="Picture 4" descr="Safeway logo (PRNewsFoto/Safeway Inc.)">
            <a:extLst>
              <a:ext uri="{FF2B5EF4-FFF2-40B4-BE49-F238E27FC236}">
                <a16:creationId xmlns:a16="http://schemas.microsoft.com/office/drawing/2014/main" id="{7EBC9A4B-F4F1-4BB7-9E7F-F88C02147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137" y="5672026"/>
            <a:ext cx="306903" cy="30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Albertsons Returns to Convenience Channel With Express Revival |  Convenience Store News">
            <a:extLst>
              <a:ext uri="{FF2B5EF4-FFF2-40B4-BE49-F238E27FC236}">
                <a16:creationId xmlns:a16="http://schemas.microsoft.com/office/drawing/2014/main" id="{ADB895BA-989A-43EB-A3B2-10D766E60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774" y="5710515"/>
            <a:ext cx="348464" cy="27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90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104B147A-8E62-4DC4-B381-71AA2AC6BEB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11032" y="3220226"/>
            <a:ext cx="2788120" cy="1244501"/>
          </a:xfrm>
          <a:prstGeom prst="bentConnector3">
            <a:avLst>
              <a:gd name="adj1" fmla="val 50000"/>
            </a:avLst>
          </a:prstGeom>
          <a:ln w="38100">
            <a:solidFill>
              <a:srgbClr val="FDC2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3FAD4F4F-5115-4C62-BED2-6B846BDFE3C5}"/>
              </a:ext>
            </a:extLst>
          </p:cNvPr>
          <p:cNvCxnSpPr>
            <a:cxnSpLocks/>
          </p:cNvCxnSpPr>
          <p:nvPr/>
        </p:nvCxnSpPr>
        <p:spPr>
          <a:xfrm flipH="1">
            <a:off x="3830006" y="1561955"/>
            <a:ext cx="2099973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62EA9451-F53E-40D8-8DD5-DF054D87DC52}"/>
              </a:ext>
            </a:extLst>
          </p:cNvPr>
          <p:cNvCxnSpPr>
            <a:cxnSpLocks/>
          </p:cNvCxnSpPr>
          <p:nvPr/>
        </p:nvCxnSpPr>
        <p:spPr>
          <a:xfrm flipV="1">
            <a:off x="2828653" y="1907466"/>
            <a:ext cx="29420" cy="3605035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063D46FC-45C0-420F-9C2D-7C198B3EB52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0452" y="3840219"/>
            <a:ext cx="2326189" cy="1264852"/>
          </a:xfrm>
          <a:prstGeom prst="bentConnector3">
            <a:avLst/>
          </a:prstGeom>
          <a:ln w="38100">
            <a:solidFill>
              <a:srgbClr val="FDC2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23D4F710-8A6E-4EED-A8AB-A662429EA784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28948" y="2306879"/>
            <a:ext cx="3358364" cy="3052878"/>
          </a:xfrm>
          <a:prstGeom prst="bentConnector3">
            <a:avLst>
              <a:gd name="adj1" fmla="val 6626"/>
            </a:avLst>
          </a:prstGeom>
          <a:ln w="38100">
            <a:solidFill>
              <a:srgbClr val="FDC2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809B0728-88A5-4902-A869-4911AE6B65A7}"/>
              </a:ext>
            </a:extLst>
          </p:cNvPr>
          <p:cNvGrpSpPr/>
          <p:nvPr/>
        </p:nvGrpSpPr>
        <p:grpSpPr>
          <a:xfrm>
            <a:off x="779059" y="2314788"/>
            <a:ext cx="1724963" cy="1040133"/>
            <a:chOff x="6455391" y="3138093"/>
            <a:chExt cx="4858603" cy="3067788"/>
          </a:xfrm>
        </p:grpSpPr>
        <p:pic>
          <p:nvPicPr>
            <p:cNvPr id="122" name="Picture 121" descr="A picture containing text, person, indoor, people&#10;&#10;Description automatically generated">
              <a:extLst>
                <a:ext uri="{FF2B5EF4-FFF2-40B4-BE49-F238E27FC236}">
                  <a16:creationId xmlns:a16="http://schemas.microsoft.com/office/drawing/2014/main" id="{8181E5B1-1559-49DB-B6A1-1DC5DC8FE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7242" b="21469"/>
            <a:stretch/>
          </p:blipFill>
          <p:spPr>
            <a:xfrm>
              <a:off x="6455391" y="3138093"/>
              <a:ext cx="4858603" cy="30677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5" name="Picture 124" descr="A picture containing text, cup&#10;&#10;Description automatically generated">
              <a:extLst>
                <a:ext uri="{FF2B5EF4-FFF2-40B4-BE49-F238E27FC236}">
                  <a16:creationId xmlns:a16="http://schemas.microsoft.com/office/drawing/2014/main" id="{2379DB60-6941-429B-B714-7EDA7ABA8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394" y="3586663"/>
              <a:ext cx="1828800" cy="1027176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C19DA90-D26C-4BA3-97FB-8D05506F8F18}"/>
              </a:ext>
            </a:extLst>
          </p:cNvPr>
          <p:cNvGrpSpPr/>
          <p:nvPr/>
        </p:nvGrpSpPr>
        <p:grpSpPr>
          <a:xfrm>
            <a:off x="3156050" y="1376087"/>
            <a:ext cx="1056324" cy="997036"/>
            <a:chOff x="3249401" y="2027819"/>
            <a:chExt cx="1189748" cy="118779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1BD697C-1275-46F5-A1E5-2C6793729F08}"/>
                </a:ext>
              </a:extLst>
            </p:cNvPr>
            <p:cNvGrpSpPr/>
            <p:nvPr/>
          </p:nvGrpSpPr>
          <p:grpSpPr>
            <a:xfrm>
              <a:off x="3312281" y="2327830"/>
              <a:ext cx="1103053" cy="482608"/>
              <a:chOff x="-932648" y="-192967"/>
              <a:chExt cx="9905000" cy="5708368"/>
            </a:xfrm>
          </p:grpSpPr>
          <p:pic>
            <p:nvPicPr>
              <p:cNvPr id="17" name="Picture 16" descr="Graphical user interface, application, website&#10;&#10;Description automatically generated">
                <a:extLst>
                  <a:ext uri="{FF2B5EF4-FFF2-40B4-BE49-F238E27FC236}">
                    <a16:creationId xmlns:a16="http://schemas.microsoft.com/office/drawing/2014/main" id="{B3A1DE65-C37A-4410-8A77-F352E304E4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77" t="8741" r="28383" b="27047"/>
              <a:stretch/>
            </p:blipFill>
            <p:spPr>
              <a:xfrm>
                <a:off x="-932648" y="-192967"/>
                <a:ext cx="9905000" cy="5708368"/>
              </a:xfrm>
              <a:prstGeom prst="rect">
                <a:avLst/>
              </a:prstGeom>
            </p:spPr>
          </p:pic>
          <p:pic>
            <p:nvPicPr>
              <p:cNvPr id="18" name="Picture 17" descr="A picture containing beach, seat, shore&#10;&#10;Description automatically generated">
                <a:extLst>
                  <a:ext uri="{FF2B5EF4-FFF2-40B4-BE49-F238E27FC236}">
                    <a16:creationId xmlns:a16="http://schemas.microsoft.com/office/drawing/2014/main" id="{86CC7893-2B4F-4C7F-966B-FD0DE13BD5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429" r="517"/>
              <a:stretch/>
            </p:blipFill>
            <p:spPr>
              <a:xfrm>
                <a:off x="-932647" y="71257"/>
                <a:ext cx="9848150" cy="4954853"/>
              </a:xfrm>
              <a:prstGeom prst="rect">
                <a:avLst/>
              </a:prstGeom>
            </p:spPr>
          </p:pic>
        </p:grpSp>
        <p:pic>
          <p:nvPicPr>
            <p:cNvPr id="9" name="Graphic 8" descr="Television with solid fill">
              <a:extLst>
                <a:ext uri="{FF2B5EF4-FFF2-40B4-BE49-F238E27FC236}">
                  <a16:creationId xmlns:a16="http://schemas.microsoft.com/office/drawing/2014/main" id="{3B9AA846-7F21-4596-A8CD-0C82E3032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49401" y="2027819"/>
              <a:ext cx="1189748" cy="1187797"/>
            </a:xfrm>
            <a:prstGeom prst="rect">
              <a:avLst/>
            </a:prstGeom>
          </p:spPr>
        </p:pic>
      </p:grpSp>
      <p:sp>
        <p:nvSpPr>
          <p:cNvPr id="96" name="Title 1">
            <a:extLst>
              <a:ext uri="{FF2B5EF4-FFF2-40B4-BE49-F238E27FC236}">
                <a16:creationId xmlns:a16="http://schemas.microsoft.com/office/drawing/2014/main" id="{35EF861C-878C-467A-B9C7-73E7D2C9BBA4}"/>
              </a:ext>
            </a:extLst>
          </p:cNvPr>
          <p:cNvSpPr txBox="1">
            <a:spLocks/>
          </p:cNvSpPr>
          <p:nvPr/>
        </p:nvSpPr>
        <p:spPr>
          <a:xfrm>
            <a:off x="501957" y="219233"/>
            <a:ext cx="11506303" cy="6230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58320"/>
                </a:solidFill>
                <a:effectLst/>
                <a:uLnTx/>
                <a:uFillTx/>
                <a:latin typeface="Cahuenga" panose="02020502050406040203" pitchFamily="18" charset="0"/>
                <a:ea typeface="+mj-ea"/>
                <a:cs typeface="+mj-cs"/>
              </a:rPr>
              <a:t>Lapsed Buyer Consumer Journey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7911BAC-E0FD-4FDC-9001-BE2CD7844550}"/>
              </a:ext>
            </a:extLst>
          </p:cNvPr>
          <p:cNvCxnSpPr>
            <a:cxnSpLocks/>
          </p:cNvCxnSpPr>
          <p:nvPr/>
        </p:nvCxnSpPr>
        <p:spPr>
          <a:xfrm flipV="1">
            <a:off x="4465796" y="8097971"/>
            <a:ext cx="1691949" cy="657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9B612F83-C629-4AF1-AAA9-7A24B99CFD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481" y="1220279"/>
            <a:ext cx="881462" cy="263303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7872C65D-542E-49A4-9913-2A4BCC4B8BE8}"/>
              </a:ext>
            </a:extLst>
          </p:cNvPr>
          <p:cNvGrpSpPr/>
          <p:nvPr/>
        </p:nvGrpSpPr>
        <p:grpSpPr>
          <a:xfrm>
            <a:off x="1211791" y="5258571"/>
            <a:ext cx="2326330" cy="1371759"/>
            <a:chOff x="9285804" y="609689"/>
            <a:chExt cx="2325600" cy="1443387"/>
          </a:xfrm>
        </p:grpSpPr>
        <p:pic>
          <p:nvPicPr>
            <p:cNvPr id="63" name="Picture 62" descr="Shape, rectangle&#10;&#10;Description automatically generated">
              <a:extLst>
                <a:ext uri="{FF2B5EF4-FFF2-40B4-BE49-F238E27FC236}">
                  <a16:creationId xmlns:a16="http://schemas.microsoft.com/office/drawing/2014/main" id="{D63BF2DF-98ED-4A0B-9BC6-3727C02D59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6" t="8535" r="8613" b="3155"/>
            <a:stretch/>
          </p:blipFill>
          <p:spPr>
            <a:xfrm>
              <a:off x="9285804" y="609689"/>
              <a:ext cx="2325600" cy="1443387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E1496606-D05D-4FAC-9711-D26CD346F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625642" y="750613"/>
              <a:ext cx="1700284" cy="857465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A952149-AA62-4599-A3BE-555D4B3250EA}"/>
              </a:ext>
            </a:extLst>
          </p:cNvPr>
          <p:cNvSpPr txBox="1"/>
          <p:nvPr/>
        </p:nvSpPr>
        <p:spPr>
          <a:xfrm>
            <a:off x="3028626" y="2281620"/>
            <a:ext cx="151406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Views OTT Ad While Watching Streaming Content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4FA2FD45-6294-49DE-970B-BAE26474A8EA}"/>
              </a:ext>
            </a:extLst>
          </p:cNvPr>
          <p:cNvSpPr/>
          <p:nvPr/>
        </p:nvSpPr>
        <p:spPr>
          <a:xfrm>
            <a:off x="5626402" y="1202785"/>
            <a:ext cx="1437697" cy="519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931E"/>
              </a:solidFill>
              <a:effectLst/>
              <a:uLnTx/>
              <a:uFillTx/>
              <a:latin typeface="Intro Book Alt" panose="02000000000000000000" pitchFamily="50" charset="0"/>
              <a:ea typeface="+mn-ea"/>
              <a:cs typeface="+mn-cs"/>
            </a:endParaRPr>
          </a:p>
        </p:txBody>
      </p:sp>
      <p:pic>
        <p:nvPicPr>
          <p:cNvPr id="179" name="Picture 178" descr="Shape, rectangle&#10;&#10;Description automatically generated">
            <a:extLst>
              <a:ext uri="{FF2B5EF4-FFF2-40B4-BE49-F238E27FC236}">
                <a16:creationId xmlns:a16="http://schemas.microsoft.com/office/drawing/2014/main" id="{AC0EEB38-AB02-4ABF-90FE-1DB877F39F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0" t="8535" r="14144" b="11569"/>
          <a:stretch/>
        </p:blipFill>
        <p:spPr>
          <a:xfrm>
            <a:off x="8955180" y="5244094"/>
            <a:ext cx="2009778" cy="1256494"/>
          </a:xfrm>
          <a:prstGeom prst="rect">
            <a:avLst/>
          </a:prstGeom>
        </p:spPr>
      </p:pic>
      <p:pic>
        <p:nvPicPr>
          <p:cNvPr id="180" name="Picture 179">
            <a:extLst>
              <a:ext uri="{FF2B5EF4-FFF2-40B4-BE49-F238E27FC236}">
                <a16:creationId xmlns:a16="http://schemas.microsoft.com/office/drawing/2014/main" id="{32920F04-3789-48A2-8CE1-5EF18683C80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8166" t="11787" b="12581"/>
          <a:stretch/>
        </p:blipFill>
        <p:spPr>
          <a:xfrm>
            <a:off x="9096521" y="5333029"/>
            <a:ext cx="1686758" cy="979774"/>
          </a:xfrm>
          <a:prstGeom prst="rect">
            <a:avLst/>
          </a:prstGeom>
        </p:spPr>
      </p:pic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9938EA1-C60F-4D85-9E71-395047AAD70F}"/>
              </a:ext>
            </a:extLst>
          </p:cNvPr>
          <p:cNvGrpSpPr/>
          <p:nvPr/>
        </p:nvGrpSpPr>
        <p:grpSpPr>
          <a:xfrm>
            <a:off x="9372232" y="1479517"/>
            <a:ext cx="2364115" cy="503197"/>
            <a:chOff x="6965339" y="5678186"/>
            <a:chExt cx="1480865" cy="294478"/>
          </a:xfrm>
        </p:grpSpPr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42717E06-10AB-4D58-B339-42F8A278655E}"/>
                </a:ext>
              </a:extLst>
            </p:cNvPr>
            <p:cNvGrpSpPr/>
            <p:nvPr/>
          </p:nvGrpSpPr>
          <p:grpSpPr>
            <a:xfrm>
              <a:off x="7284471" y="5696639"/>
              <a:ext cx="1161733" cy="272047"/>
              <a:chOff x="9871061" y="2462056"/>
              <a:chExt cx="1161733" cy="272047"/>
            </a:xfrm>
          </p:grpSpPr>
          <p:pic>
            <p:nvPicPr>
              <p:cNvPr id="189" name="Picture 188" descr="Icon&#10;&#10;Description automatically generated">
                <a:extLst>
                  <a:ext uri="{FF2B5EF4-FFF2-40B4-BE49-F238E27FC236}">
                    <a16:creationId xmlns:a16="http://schemas.microsoft.com/office/drawing/2014/main" id="{90E410D2-DC15-4357-9424-7B34FA5888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71061" y="2481334"/>
                <a:ext cx="242482" cy="226932"/>
              </a:xfrm>
              <a:prstGeom prst="rect">
                <a:avLst/>
              </a:prstGeom>
            </p:spPr>
          </p:pic>
          <p:pic>
            <p:nvPicPr>
              <p:cNvPr id="190" name="Picture 189" descr="Icon&#10;&#10;Description automatically generated">
                <a:extLst>
                  <a:ext uri="{FF2B5EF4-FFF2-40B4-BE49-F238E27FC236}">
                    <a16:creationId xmlns:a16="http://schemas.microsoft.com/office/drawing/2014/main" id="{A66C1EA2-8393-4154-9C8C-A26A35ED8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2852" y="2470749"/>
                <a:ext cx="263354" cy="263354"/>
              </a:xfrm>
              <a:prstGeom prst="rect">
                <a:avLst/>
              </a:prstGeom>
            </p:spPr>
          </p:pic>
          <p:pic>
            <p:nvPicPr>
              <p:cNvPr id="191" name="Picture 2">
                <a:extLst>
                  <a:ext uri="{FF2B5EF4-FFF2-40B4-BE49-F238E27FC236}">
                    <a16:creationId xmlns:a16="http://schemas.microsoft.com/office/drawing/2014/main" id="{BB609179-A037-4AB3-A2DC-182D09941B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68431" y="2474288"/>
                <a:ext cx="219443" cy="2194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2" name="Picture 4" descr="Google Ads | Google Blog">
                <a:extLst>
                  <a:ext uri="{FF2B5EF4-FFF2-40B4-BE49-F238E27FC236}">
                    <a16:creationId xmlns:a16="http://schemas.microsoft.com/office/drawing/2014/main" id="{D145BB08-6A85-4BA0-8AEB-57A3393589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67306" y="2462056"/>
                <a:ext cx="265488" cy="2654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88" name="Picture 187" descr="Logo, icon&#10;&#10;Description automatically generated">
              <a:extLst>
                <a:ext uri="{FF2B5EF4-FFF2-40B4-BE49-F238E27FC236}">
                  <a16:creationId xmlns:a16="http://schemas.microsoft.com/office/drawing/2014/main" id="{0C9832B7-3464-4572-9571-F357F79EB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339" y="5678186"/>
              <a:ext cx="294478" cy="294478"/>
            </a:xfrm>
            <a:prstGeom prst="rect">
              <a:avLst/>
            </a:prstGeom>
          </p:spPr>
        </p:pic>
      </p:grpSp>
      <p:pic>
        <p:nvPicPr>
          <p:cNvPr id="131" name="Picture 7">
            <a:extLst>
              <a:ext uri="{FF2B5EF4-FFF2-40B4-BE49-F238E27FC236}">
                <a16:creationId xmlns:a16="http://schemas.microsoft.com/office/drawing/2014/main" id="{D3AE8518-9A53-405A-8ADB-020D2D461B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542" y="5277814"/>
            <a:ext cx="1264853" cy="522144"/>
          </a:xfrm>
          <a:prstGeom prst="rect">
            <a:avLst/>
          </a:prstGeom>
        </p:spPr>
      </p:pic>
      <p:sp>
        <p:nvSpPr>
          <p:cNvPr id="215" name="TextBox 214">
            <a:extLst>
              <a:ext uri="{FF2B5EF4-FFF2-40B4-BE49-F238E27FC236}">
                <a16:creationId xmlns:a16="http://schemas.microsoft.com/office/drawing/2014/main" id="{0D5434D5-C2FE-42BA-82C1-6F2EB291AA74}"/>
              </a:ext>
            </a:extLst>
          </p:cNvPr>
          <p:cNvSpPr txBox="1"/>
          <p:nvPr/>
        </p:nvSpPr>
        <p:spPr>
          <a:xfrm>
            <a:off x="4561687" y="7499963"/>
            <a:ext cx="1386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huenga" panose="02020502050406040203" pitchFamily="18" charset="0"/>
                <a:ea typeface="+mn-ea"/>
                <a:cs typeface="+mn-cs"/>
              </a:rPr>
              <a:t>Consideration</a:t>
            </a:r>
          </a:p>
        </p:txBody>
      </p:sp>
      <p:pic>
        <p:nvPicPr>
          <p:cNvPr id="10" name="Picture 11" descr="Logo&#10;&#10;Description automatically generated">
            <a:extLst>
              <a:ext uri="{FF2B5EF4-FFF2-40B4-BE49-F238E27FC236}">
                <a16:creationId xmlns:a16="http://schemas.microsoft.com/office/drawing/2014/main" id="{836D8E28-78E6-4859-933B-9E057465642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11853" y="4848412"/>
            <a:ext cx="1502753" cy="368890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38373267-B2C0-4028-9E2B-12323222A93D}"/>
              </a:ext>
            </a:extLst>
          </p:cNvPr>
          <p:cNvSpPr txBox="1"/>
          <p:nvPr/>
        </p:nvSpPr>
        <p:spPr>
          <a:xfrm>
            <a:off x="3430388" y="3305372"/>
            <a:ext cx="147506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err="1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ReachTV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 Airport and Digital Billboard Placements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194CA4-0CE8-4C72-AB25-21B98B8BB075}"/>
              </a:ext>
            </a:extLst>
          </p:cNvPr>
          <p:cNvSpPr txBox="1"/>
          <p:nvPr/>
        </p:nvSpPr>
        <p:spPr>
          <a:xfrm>
            <a:off x="6392264" y="3028481"/>
            <a:ext cx="14176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Sees Storefront Banner on Retailer Homepage</a:t>
            </a:r>
            <a:endParaRPr lang="en-US" sz="1200" i="0" u="none" strike="noStrike" kern="1200" cap="none" spc="0" normalizeH="0" baseline="0" noProof="0">
              <a:ln>
                <a:noFill/>
              </a:ln>
              <a:solidFill>
                <a:srgbClr val="FF8201"/>
              </a:solidFill>
              <a:effectLst/>
              <a:uLnTx/>
              <a:uFillTx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944C2D1-5D4B-4F30-90B0-17A45FF8FD4B}"/>
              </a:ext>
            </a:extLst>
          </p:cNvPr>
          <p:cNvSpPr txBox="1"/>
          <p:nvPr/>
        </p:nvSpPr>
        <p:spPr>
          <a:xfrm>
            <a:off x="10862018" y="5512500"/>
            <a:ext cx="125242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Sponsored Search Direct to Cart 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850D215-CEEC-4BDF-A22A-CE23933F2057}"/>
              </a:ext>
            </a:extLst>
          </p:cNvPr>
          <p:cNvSpPr txBox="1"/>
          <p:nvPr/>
        </p:nvSpPr>
        <p:spPr>
          <a:xfrm>
            <a:off x="-50681" y="5693114"/>
            <a:ext cx="157678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  <a:ea typeface="+mn-ea"/>
                <a:cs typeface="+mn-cs"/>
              </a:rPr>
              <a:t>Search Keyword Banner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B3CE7D-A53A-4D29-AB41-571A7C4416EF}"/>
              </a:ext>
            </a:extLst>
          </p:cNvPr>
          <p:cNvGrpSpPr/>
          <p:nvPr/>
        </p:nvGrpSpPr>
        <p:grpSpPr>
          <a:xfrm>
            <a:off x="4044672" y="5880445"/>
            <a:ext cx="3803732" cy="892585"/>
            <a:chOff x="4671547" y="3033986"/>
            <a:chExt cx="3803732" cy="892585"/>
          </a:xfrm>
        </p:grpSpPr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246F2E23-8C3B-4F10-BA0B-37A62E32F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910487" y="3033986"/>
              <a:ext cx="2592798" cy="885776"/>
            </a:xfrm>
            <a:prstGeom prst="rect">
              <a:avLst/>
            </a:prstGeom>
          </p:spPr>
        </p:pic>
        <p:pic>
          <p:nvPicPr>
            <p:cNvPr id="159" name="Picture 2" descr="Target | 7337 W Alaska Drive Lakewood, CO">
              <a:extLst>
                <a:ext uri="{FF2B5EF4-FFF2-40B4-BE49-F238E27FC236}">
                  <a16:creationId xmlns:a16="http://schemas.microsoft.com/office/drawing/2014/main" id="{BE05FC05-C7B3-4682-BBAD-6547F9A012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1547" y="3544318"/>
              <a:ext cx="382253" cy="382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82" descr="Logo, company name&#10;&#10;Description automatically generated">
              <a:extLst>
                <a:ext uri="{FF2B5EF4-FFF2-40B4-BE49-F238E27FC236}">
                  <a16:creationId xmlns:a16="http://schemas.microsoft.com/office/drawing/2014/main" id="{541C0618-7DD9-4B87-AAA5-F007F6E26B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8807" y="3654940"/>
              <a:ext cx="739572" cy="234518"/>
            </a:xfrm>
            <a:prstGeom prst="rect">
              <a:avLst/>
            </a:prstGeom>
          </p:spPr>
        </p:pic>
        <p:pic>
          <p:nvPicPr>
            <p:cNvPr id="130" name="Picture 11" descr="Logo&#10;&#10;Description automatically generated">
              <a:extLst>
                <a:ext uri="{FF2B5EF4-FFF2-40B4-BE49-F238E27FC236}">
                  <a16:creationId xmlns:a16="http://schemas.microsoft.com/office/drawing/2014/main" id="{816691B0-4BCC-486B-8F5B-8DB9E438D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7388807" y="3107439"/>
              <a:ext cx="1086472" cy="270759"/>
            </a:xfrm>
            <a:prstGeom prst="rect">
              <a:avLst/>
            </a:prstGeom>
          </p:spPr>
        </p:pic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80C6FB33-490D-4061-980B-5CE12541DF4D}"/>
              </a:ext>
            </a:extLst>
          </p:cNvPr>
          <p:cNvSpPr txBox="1"/>
          <p:nvPr/>
        </p:nvSpPr>
        <p:spPr>
          <a:xfrm>
            <a:off x="3820687" y="5069336"/>
            <a:ext cx="2140162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On and Off-Site Display with </a:t>
            </a:r>
            <a:r>
              <a:rPr lang="en-US" sz="1200">
                <a:solidFill>
                  <a:srgbClr val="FF8201"/>
                </a:solidFill>
              </a:rPr>
              <a:t>custom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 pages of </a:t>
            </a:r>
            <a:endParaRPr lang="en-US" sz="1200"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Florida OJ SKUs</a:t>
            </a:r>
            <a:endParaRPr lang="en-US" sz="120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A687B35-0DB5-4292-BDE7-8FF077CD5A3F}"/>
              </a:ext>
            </a:extLst>
          </p:cNvPr>
          <p:cNvSpPr txBox="1"/>
          <p:nvPr/>
        </p:nvSpPr>
        <p:spPr>
          <a:xfrm>
            <a:off x="10143259" y="2021273"/>
            <a:ext cx="183335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Consideration messaging</a:t>
            </a:r>
            <a:r>
              <a:rPr lang="en-US" sz="1200">
                <a:solidFill>
                  <a:srgbClr val="FF8201"/>
                </a:solidFill>
              </a:rPr>
              <a:t> 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drives to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PriceSpider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8201"/>
                </a:solidFill>
                <a:effectLst/>
                <a:uLnTx/>
                <a:uFillTx/>
              </a:rPr>
              <a:t> page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ED1A7E-7BF6-4207-92A8-1729F53F9415}"/>
              </a:ext>
            </a:extLst>
          </p:cNvPr>
          <p:cNvGrpSpPr/>
          <p:nvPr/>
        </p:nvGrpSpPr>
        <p:grpSpPr>
          <a:xfrm>
            <a:off x="455652" y="1615542"/>
            <a:ext cx="1557280" cy="466350"/>
            <a:chOff x="215775" y="1335818"/>
            <a:chExt cx="1557280" cy="466350"/>
          </a:xfrm>
          <a:solidFill>
            <a:srgbClr val="F58320"/>
          </a:solidFill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31BBF454-D082-46B2-A672-9F3F9F8A1B4C}"/>
                </a:ext>
              </a:extLst>
            </p:cNvPr>
            <p:cNvSpPr/>
            <p:nvPr/>
          </p:nvSpPr>
          <p:spPr>
            <a:xfrm>
              <a:off x="215775" y="1335818"/>
              <a:ext cx="1557280" cy="466350"/>
            </a:xfrm>
            <a:prstGeom prst="roundRect">
              <a:avLst/>
            </a:prstGeom>
            <a:grpFill/>
            <a:ln>
              <a:solidFill>
                <a:srgbClr val="F583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B2EE84-162A-4FB4-A90F-F54843E273DD}"/>
                </a:ext>
              </a:extLst>
            </p:cNvPr>
            <p:cNvSpPr txBox="1"/>
            <p:nvPr/>
          </p:nvSpPr>
          <p:spPr>
            <a:xfrm>
              <a:off x="262080" y="1388200"/>
              <a:ext cx="1419873" cy="369332"/>
            </a:xfrm>
            <a:prstGeom prst="rect">
              <a:avLst/>
            </a:prstGeom>
            <a:grpFill/>
            <a:ln>
              <a:solidFill>
                <a:srgbClr val="F58320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Awareness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C15634-CEC4-4843-B720-84476E140E91}"/>
              </a:ext>
            </a:extLst>
          </p:cNvPr>
          <p:cNvGrpSpPr/>
          <p:nvPr/>
        </p:nvGrpSpPr>
        <p:grpSpPr>
          <a:xfrm>
            <a:off x="5531090" y="809731"/>
            <a:ext cx="1696050" cy="1751454"/>
            <a:chOff x="2299552" y="2757720"/>
            <a:chExt cx="1696050" cy="1751454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D7B9A5D0-1005-4F6D-B634-84E6E77F714C}"/>
                </a:ext>
              </a:extLst>
            </p:cNvPr>
            <p:cNvSpPr/>
            <p:nvPr/>
          </p:nvSpPr>
          <p:spPr>
            <a:xfrm>
              <a:off x="2299552" y="2757720"/>
              <a:ext cx="1696050" cy="1751454"/>
            </a:xfrm>
            <a:prstGeom prst="ellipse">
              <a:avLst/>
            </a:prstGeom>
            <a:solidFill>
              <a:srgbClr val="F58320"/>
            </a:solidFill>
            <a:ln>
              <a:solidFill>
                <a:srgbClr val="F583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huenga" panose="02020502050406040203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huenga" panose="02020502050406040203" pitchFamily="18" charset="0"/>
                <a:ea typeface="+mn-ea"/>
                <a:cs typeface="+mn-cs"/>
              </a:endParaRP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DC63AA6-7F1A-47D8-9B58-0BAAE7C846D9}"/>
                </a:ext>
              </a:extLst>
            </p:cNvPr>
            <p:cNvSpPr/>
            <p:nvPr/>
          </p:nvSpPr>
          <p:spPr>
            <a:xfrm>
              <a:off x="2409048" y="2864120"/>
              <a:ext cx="1480341" cy="1542424"/>
            </a:xfrm>
            <a:prstGeom prst="ellipse">
              <a:avLst/>
            </a:prstGeom>
            <a:blipFill dpi="0"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539" t="1574" r="-17092" b="-1574"/>
              </a:stretch>
            </a:blipFill>
            <a:ln>
              <a:solidFill>
                <a:srgbClr val="F583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huenga" panose="02020502050406040203" pitchFamily="18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huenga" panose="02020502050406040203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352A7E5-6E1A-418C-A45D-F712C71126F1}"/>
              </a:ext>
            </a:extLst>
          </p:cNvPr>
          <p:cNvGrpSpPr/>
          <p:nvPr/>
        </p:nvGrpSpPr>
        <p:grpSpPr>
          <a:xfrm>
            <a:off x="8832133" y="2815140"/>
            <a:ext cx="1833359" cy="466350"/>
            <a:chOff x="8959733" y="1314483"/>
            <a:chExt cx="1833359" cy="466350"/>
          </a:xfrm>
        </p:grpSpPr>
        <p:sp>
          <p:nvSpPr>
            <p:cNvPr id="148" name="Rectangle: Rounded Corners 147">
              <a:extLst>
                <a:ext uri="{FF2B5EF4-FFF2-40B4-BE49-F238E27FC236}">
                  <a16:creationId xmlns:a16="http://schemas.microsoft.com/office/drawing/2014/main" id="{2545116B-B5D8-4504-B908-510299B7D021}"/>
                </a:ext>
              </a:extLst>
            </p:cNvPr>
            <p:cNvSpPr/>
            <p:nvPr/>
          </p:nvSpPr>
          <p:spPr>
            <a:xfrm>
              <a:off x="8959733" y="1314483"/>
              <a:ext cx="1833359" cy="46635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12749511-465A-476E-AD0A-26DE24161F1E}"/>
                </a:ext>
              </a:extLst>
            </p:cNvPr>
            <p:cNvSpPr txBox="1"/>
            <p:nvPr/>
          </p:nvSpPr>
          <p:spPr>
            <a:xfrm>
              <a:off x="9006039" y="1366865"/>
              <a:ext cx="1746218" cy="3693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Consideration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B65EFA41-58EF-4E45-9F0D-258BDA96D9D2}"/>
              </a:ext>
            </a:extLst>
          </p:cNvPr>
          <p:cNvGrpSpPr/>
          <p:nvPr/>
        </p:nvGrpSpPr>
        <p:grpSpPr>
          <a:xfrm>
            <a:off x="1143607" y="4213739"/>
            <a:ext cx="9969167" cy="466350"/>
            <a:chOff x="8959733" y="1314483"/>
            <a:chExt cx="1833359" cy="466350"/>
          </a:xfrm>
          <a:solidFill>
            <a:srgbClr val="00B050"/>
          </a:solidFill>
        </p:grpSpPr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2314EDF3-F3FD-4CA6-96EC-4A6D880FD3E2}"/>
                </a:ext>
              </a:extLst>
            </p:cNvPr>
            <p:cNvSpPr/>
            <p:nvPr/>
          </p:nvSpPr>
          <p:spPr>
            <a:xfrm>
              <a:off x="8959733" y="1314483"/>
              <a:ext cx="1833359" cy="46635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687DEEE5-C135-4545-868A-FE473090DC3F}"/>
                </a:ext>
              </a:extLst>
            </p:cNvPr>
            <p:cNvSpPr txBox="1"/>
            <p:nvPr/>
          </p:nvSpPr>
          <p:spPr>
            <a:xfrm>
              <a:off x="9006039" y="1366865"/>
              <a:ext cx="1746218" cy="369332"/>
            </a:xfrm>
            <a:prstGeom prst="rect">
              <a:avLst/>
            </a:prstGeom>
            <a:grpFill/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Purchase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E993534C-D01B-429A-843D-8D83DA8BCCEA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50967"/>
          <a:stretch/>
        </p:blipFill>
        <p:spPr>
          <a:xfrm>
            <a:off x="2257882" y="3104445"/>
            <a:ext cx="1142785" cy="879457"/>
          </a:xfrm>
          <a:prstGeom prst="rect">
            <a:avLst/>
          </a:prstGeom>
          <a:effectLst>
            <a:glow rad="127000">
              <a:srgbClr val="FF931E">
                <a:alpha val="24000"/>
              </a:srgb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CDCC643-1B73-4AEA-A50C-B3067A3A439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553" y="4812852"/>
            <a:ext cx="2140161" cy="107619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7" name="Picture 6" descr="Logo&#10;&#10;Description automatically generated">
            <a:extLst>
              <a:ext uri="{FF2B5EF4-FFF2-40B4-BE49-F238E27FC236}">
                <a16:creationId xmlns:a16="http://schemas.microsoft.com/office/drawing/2014/main" id="{408F95DD-ACAE-4AD5-9755-E43BD5C82F1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33603" y="6206111"/>
            <a:ext cx="513462" cy="609796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330C43B7-45BB-440B-AE0A-0663F207E285}"/>
              </a:ext>
            </a:extLst>
          </p:cNvPr>
          <p:cNvGrpSpPr/>
          <p:nvPr/>
        </p:nvGrpSpPr>
        <p:grpSpPr>
          <a:xfrm>
            <a:off x="5150510" y="2524425"/>
            <a:ext cx="1181912" cy="1416425"/>
            <a:chOff x="4933158" y="2526552"/>
            <a:chExt cx="1181912" cy="141642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5C1FA5A-369F-400F-B645-5E24B30FD439}"/>
                </a:ext>
              </a:extLst>
            </p:cNvPr>
            <p:cNvSpPr/>
            <p:nvPr/>
          </p:nvSpPr>
          <p:spPr>
            <a:xfrm>
              <a:off x="4933158" y="2832286"/>
              <a:ext cx="1181912" cy="1110691"/>
            </a:xfrm>
            <a:prstGeom prst="ellipse">
              <a:avLst/>
            </a:prstGeom>
            <a:blipFill dpi="0" rotWithShape="1"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3336" t="21158" r="3336" b="21158"/>
              </a:stretch>
            </a:blipFill>
            <a:ln>
              <a:solidFill>
                <a:srgbClr val="FF93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8" name="Picture 6" descr="Logo&#10;&#10;Description automatically generated">
              <a:extLst>
                <a:ext uri="{FF2B5EF4-FFF2-40B4-BE49-F238E27FC236}">
                  <a16:creationId xmlns:a16="http://schemas.microsoft.com/office/drawing/2014/main" id="{DACDA01C-135A-4F84-8A5B-3E321D392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262324" y="2526552"/>
              <a:ext cx="513462" cy="609796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920444-41A4-4E4E-9E12-2C04B8C20A11}"/>
              </a:ext>
            </a:extLst>
          </p:cNvPr>
          <p:cNvSpPr/>
          <p:nvPr/>
        </p:nvSpPr>
        <p:spPr>
          <a:xfrm>
            <a:off x="7397900" y="1376087"/>
            <a:ext cx="1557280" cy="467831"/>
          </a:xfrm>
          <a:prstGeom prst="roundRect">
            <a:avLst/>
          </a:prstGeom>
          <a:solidFill>
            <a:srgbClr val="F58320"/>
          </a:solidFill>
          <a:ln>
            <a:solidFill>
              <a:srgbClr val="F583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2B6ACD-0113-435A-97D4-E97BBD11AFE8}"/>
              </a:ext>
            </a:extLst>
          </p:cNvPr>
          <p:cNvSpPr txBox="1"/>
          <p:nvPr/>
        </p:nvSpPr>
        <p:spPr>
          <a:xfrm>
            <a:off x="7490072" y="1416006"/>
            <a:ext cx="1587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Lapsed Buyer</a:t>
            </a:r>
          </a:p>
        </p:txBody>
      </p:sp>
    </p:spTree>
    <p:extLst>
      <p:ext uri="{BB962C8B-B14F-4D97-AF65-F5344CB8AC3E}">
        <p14:creationId xmlns:p14="http://schemas.microsoft.com/office/powerpoint/2010/main" val="395410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DAE-96DA-4ECB-BFB3-717808EF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06" y="0"/>
            <a:ext cx="10716518" cy="1325563"/>
          </a:xfrm>
        </p:spPr>
        <p:txBody>
          <a:bodyPr/>
          <a:lstStyle/>
          <a:p>
            <a:r>
              <a:rPr lang="en-US" sz="4000"/>
              <a:t>Three Types of eCommerce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21D903C-BA4C-4465-8697-27CB016E47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3919" y="3774572"/>
            <a:ext cx="2188742" cy="869510"/>
          </a:xfrm>
          <a:prstGeom prst="rect">
            <a:avLst/>
          </a:prstGeom>
        </p:spPr>
      </p:pic>
      <p:pic>
        <p:nvPicPr>
          <p:cNvPr id="7" name="Picture 2" descr="Walmart Grocery">
            <a:extLst>
              <a:ext uri="{FF2B5EF4-FFF2-40B4-BE49-F238E27FC236}">
                <a16:creationId xmlns:a16="http://schemas.microsoft.com/office/drawing/2014/main" id="{A3504860-4D94-40F6-987F-F6178CA04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2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1" t="25348" r="13726" b="34112"/>
          <a:stretch/>
        </p:blipFill>
        <p:spPr bwMode="auto">
          <a:xfrm>
            <a:off x="924636" y="3633130"/>
            <a:ext cx="2035844" cy="74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Logo&#10;&#10;Description automatically generated">
            <a:extLst>
              <a:ext uri="{FF2B5EF4-FFF2-40B4-BE49-F238E27FC236}">
                <a16:creationId xmlns:a16="http://schemas.microsoft.com/office/drawing/2014/main" id="{4586A90E-1A60-4688-90B7-AA5F7B4F5E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0957" r="-310" b="27723"/>
          <a:stretch/>
        </p:blipFill>
        <p:spPr>
          <a:xfrm>
            <a:off x="9159500" y="4991612"/>
            <a:ext cx="1930253" cy="636797"/>
          </a:xfrm>
          <a:prstGeom prst="rect">
            <a:avLst/>
          </a:prstGeom>
        </p:spPr>
      </p:pic>
      <p:pic>
        <p:nvPicPr>
          <p:cNvPr id="10" name="Picture 4" descr="Kroger Toco Hills Grocery Pickup Atlanta, GA | 2205 Lavista Rd NE">
            <a:extLst>
              <a:ext uri="{FF2B5EF4-FFF2-40B4-BE49-F238E27FC236}">
                <a16:creationId xmlns:a16="http://schemas.microsoft.com/office/drawing/2014/main" id="{D766E43F-2E81-401E-A819-E1AF643A7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95" y="4375363"/>
            <a:ext cx="1324070" cy="73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afeway logo (PRNewsFoto/Safeway Inc.)">
            <a:extLst>
              <a:ext uri="{FF2B5EF4-FFF2-40B4-BE49-F238E27FC236}">
                <a16:creationId xmlns:a16="http://schemas.microsoft.com/office/drawing/2014/main" id="{4558B821-8A31-492A-8A10-90F30084D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02" y="4780185"/>
            <a:ext cx="748916" cy="75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Albertsons Returns to Convenience Channel With Express Revival |  Convenience Store News">
            <a:extLst>
              <a:ext uri="{FF2B5EF4-FFF2-40B4-BE49-F238E27FC236}">
                <a16:creationId xmlns:a16="http://schemas.microsoft.com/office/drawing/2014/main" id="{0E1F0158-B72E-4140-A7E2-BDB23E54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02" y="3754926"/>
            <a:ext cx="955717" cy="76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47D0C0-9AF9-4740-9C17-E8B1F9AC1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024" y="4644570"/>
            <a:ext cx="880035" cy="116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nior staff set for Ahold Delhaize brands | Supermarket News">
            <a:extLst>
              <a:ext uri="{FF2B5EF4-FFF2-40B4-BE49-F238E27FC236}">
                <a16:creationId xmlns:a16="http://schemas.microsoft.com/office/drawing/2014/main" id="{B329CFFD-B313-4543-B809-CF8871EFC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22"/>
          <a:stretch/>
        </p:blipFill>
        <p:spPr bwMode="auto">
          <a:xfrm>
            <a:off x="4591278" y="5277144"/>
            <a:ext cx="1848324" cy="58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313C8FD-DFB3-4BEB-81BD-53928623E190}"/>
              </a:ext>
            </a:extLst>
          </p:cNvPr>
          <p:cNvCxnSpPr>
            <a:cxnSpLocks/>
          </p:cNvCxnSpPr>
          <p:nvPr/>
        </p:nvCxnSpPr>
        <p:spPr>
          <a:xfrm>
            <a:off x="8499909" y="2314345"/>
            <a:ext cx="335576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EF237A2-44B5-4C72-A690-0BB7BADA7D1F}"/>
              </a:ext>
            </a:extLst>
          </p:cNvPr>
          <p:cNvSpPr txBox="1"/>
          <p:nvPr/>
        </p:nvSpPr>
        <p:spPr>
          <a:xfrm>
            <a:off x="318522" y="1672803"/>
            <a:ext cx="3253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58585A"/>
                </a:solidFill>
                <a:cs typeface="Arial" panose="020B0604020202020204" pitchFamily="34" charset="0"/>
              </a:rPr>
              <a:t>National Big Box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4C220-E88C-4F0D-B0C5-1BEE8DD9F9DF}"/>
              </a:ext>
            </a:extLst>
          </p:cNvPr>
          <p:cNvSpPr txBox="1"/>
          <p:nvPr/>
        </p:nvSpPr>
        <p:spPr>
          <a:xfrm>
            <a:off x="4407887" y="1673981"/>
            <a:ext cx="3367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58585A"/>
                </a:solidFill>
                <a:cs typeface="Arial" panose="020B0604020202020204" pitchFamily="34" charset="0"/>
              </a:rPr>
              <a:t>Regional Grocery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E463D9-526A-42D6-AD19-F88A7F7A4646}"/>
              </a:ext>
            </a:extLst>
          </p:cNvPr>
          <p:cNvSpPr txBox="1"/>
          <p:nvPr/>
        </p:nvSpPr>
        <p:spPr>
          <a:xfrm>
            <a:off x="8302869" y="1673982"/>
            <a:ext cx="3744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58585A"/>
                </a:solidFill>
                <a:cs typeface="Arial" panose="020B0604020202020204" pitchFamily="34" charset="0"/>
              </a:rPr>
              <a:t>Mobile/Online-First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E99FB17-F373-4996-A85B-973CA770373D}"/>
              </a:ext>
            </a:extLst>
          </p:cNvPr>
          <p:cNvCxnSpPr>
            <a:cxnSpLocks/>
          </p:cNvCxnSpPr>
          <p:nvPr/>
        </p:nvCxnSpPr>
        <p:spPr>
          <a:xfrm>
            <a:off x="4434468" y="2314344"/>
            <a:ext cx="335576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969D8EF-94B0-413B-8A8C-D5FCC642D541}"/>
              </a:ext>
            </a:extLst>
          </p:cNvPr>
          <p:cNvCxnSpPr>
            <a:cxnSpLocks/>
          </p:cNvCxnSpPr>
          <p:nvPr/>
        </p:nvCxnSpPr>
        <p:spPr>
          <a:xfrm>
            <a:off x="265359" y="2311011"/>
            <a:ext cx="3355760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7C791CA-9605-4838-8755-B757F691EBF8}"/>
              </a:ext>
            </a:extLst>
          </p:cNvPr>
          <p:cNvSpPr txBox="1"/>
          <p:nvPr/>
        </p:nvSpPr>
        <p:spPr>
          <a:xfrm>
            <a:off x="171250" y="2587399"/>
            <a:ext cx="3542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Large national chains with websites and online grocery ordering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B9A6E9-8F54-45F6-8746-64EEDBB28A0F}"/>
              </a:ext>
            </a:extLst>
          </p:cNvPr>
          <p:cNvSpPr txBox="1"/>
          <p:nvPr/>
        </p:nvSpPr>
        <p:spPr>
          <a:xfrm>
            <a:off x="4259795" y="2592495"/>
            <a:ext cx="3542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Grocers with highly regionalized and localized presence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E23E80-B251-4491-893D-0270FDF3F8F0}"/>
              </a:ext>
            </a:extLst>
          </p:cNvPr>
          <p:cNvSpPr txBox="1"/>
          <p:nvPr/>
        </p:nvSpPr>
        <p:spPr>
          <a:xfrm>
            <a:off x="8354882" y="2588412"/>
            <a:ext cx="3542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Delivery services that are focused on use of mobile ordering and online ordering first</a:t>
            </a:r>
          </a:p>
        </p:txBody>
      </p:sp>
      <p:sp>
        <p:nvSpPr>
          <p:cNvPr id="28" name="Arrow: Left-Right 27">
            <a:extLst>
              <a:ext uri="{FF2B5EF4-FFF2-40B4-BE49-F238E27FC236}">
                <a16:creationId xmlns:a16="http://schemas.microsoft.com/office/drawing/2014/main" id="{3127FFC1-6723-47C1-9494-46888AA1111F}"/>
              </a:ext>
            </a:extLst>
          </p:cNvPr>
          <p:cNvSpPr/>
          <p:nvPr/>
        </p:nvSpPr>
        <p:spPr>
          <a:xfrm>
            <a:off x="346841" y="6002647"/>
            <a:ext cx="11645288" cy="636797"/>
          </a:xfrm>
          <a:prstGeom prst="left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Retailer Specific Customer Data To Identify Lapsed Buyers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80C0EAC4-EF30-419E-9168-05B412D551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06029" y="3394061"/>
            <a:ext cx="1176712" cy="93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1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E7EFB5-27F6-4759-8547-E9DFB692133D}"/>
              </a:ext>
            </a:extLst>
          </p:cNvPr>
          <p:cNvSpPr txBox="1"/>
          <p:nvPr/>
        </p:nvSpPr>
        <p:spPr>
          <a:xfrm>
            <a:off x="869909" y="5621974"/>
            <a:ext cx="19014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i="1"/>
              <a:t>Performance through 1/9/2022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650FB27-FF0E-4069-9C65-C763FC6F36DC}"/>
              </a:ext>
            </a:extLst>
          </p:cNvPr>
          <p:cNvSpPr txBox="1">
            <a:spLocks/>
          </p:cNvSpPr>
          <p:nvPr/>
        </p:nvSpPr>
        <p:spPr>
          <a:xfrm>
            <a:off x="648212" y="456270"/>
            <a:ext cx="11293652" cy="6230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58320"/>
                </a:solidFill>
                <a:effectLst/>
                <a:uLnTx/>
                <a:uFillTx/>
                <a:latin typeface="Cahuenga" panose="02020502050406040203" pitchFamily="18" charset="0"/>
                <a:ea typeface="+mj-ea"/>
                <a:cs typeface="+mj-cs"/>
              </a:rPr>
              <a:t>eCommerce Partner Performance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08FEE8F-AB22-440F-92F7-9A94CBC0A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989207"/>
              </p:ext>
            </p:extLst>
          </p:nvPr>
        </p:nvGraphicFramePr>
        <p:xfrm>
          <a:off x="859970" y="1197429"/>
          <a:ext cx="10254343" cy="4680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3090EBE-9867-4107-8027-C62293EAC0DB}"/>
              </a:ext>
            </a:extLst>
          </p:cNvPr>
          <p:cNvSpPr txBox="1"/>
          <p:nvPr/>
        </p:nvSpPr>
        <p:spPr>
          <a:xfrm>
            <a:off x="2441565" y="2598671"/>
            <a:ext cx="563072" cy="27699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$8.85</a:t>
            </a:r>
            <a:endParaRPr lang="en-US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11CA3-BF4A-4662-A295-AF902D8C7FA3}"/>
              </a:ext>
            </a:extLst>
          </p:cNvPr>
          <p:cNvSpPr txBox="1"/>
          <p:nvPr/>
        </p:nvSpPr>
        <p:spPr>
          <a:xfrm>
            <a:off x="4402409" y="1790206"/>
            <a:ext cx="557517" cy="27699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$9.40</a:t>
            </a:r>
            <a:endParaRPr lang="en-US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77D648-6906-4E1B-A710-9EB0D162E42A}"/>
              </a:ext>
            </a:extLst>
          </p:cNvPr>
          <p:cNvSpPr txBox="1"/>
          <p:nvPr/>
        </p:nvSpPr>
        <p:spPr>
          <a:xfrm>
            <a:off x="6191017" y="3541121"/>
            <a:ext cx="563072" cy="27699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$8.60</a:t>
            </a:r>
            <a:endParaRPr lang="en-US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272C52-D307-4EAA-885E-8B8A3AC08623}"/>
              </a:ext>
            </a:extLst>
          </p:cNvPr>
          <p:cNvSpPr txBox="1"/>
          <p:nvPr/>
        </p:nvSpPr>
        <p:spPr>
          <a:xfrm>
            <a:off x="7947205" y="4447649"/>
            <a:ext cx="563072" cy="27699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$2.18</a:t>
            </a:r>
            <a:endParaRPr 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B67D4-8859-4D4C-B9B1-9FBFDD72E383}"/>
              </a:ext>
            </a:extLst>
          </p:cNvPr>
          <p:cNvSpPr txBox="1"/>
          <p:nvPr/>
        </p:nvSpPr>
        <p:spPr>
          <a:xfrm>
            <a:off x="9750435" y="2321672"/>
            <a:ext cx="658446" cy="27699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$37.50</a:t>
            </a:r>
            <a:endParaRPr lang="en-US" sz="12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CA6C44-AB36-4C9C-9300-ED8B7A223A05}"/>
              </a:ext>
            </a:extLst>
          </p:cNvPr>
          <p:cNvGrpSpPr/>
          <p:nvPr/>
        </p:nvGrpSpPr>
        <p:grpSpPr>
          <a:xfrm>
            <a:off x="7003167" y="5532957"/>
            <a:ext cx="636117" cy="276999"/>
            <a:chOff x="6163978" y="5543843"/>
            <a:chExt cx="636117" cy="276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5CC1B4-A4EF-430B-A816-C31CC600CD84}"/>
                </a:ext>
              </a:extLst>
            </p:cNvPr>
            <p:cNvSpPr/>
            <p:nvPr/>
          </p:nvSpPr>
          <p:spPr>
            <a:xfrm>
              <a:off x="6163978" y="5625736"/>
              <a:ext cx="76074" cy="9144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E55EA7E-FE49-420C-923A-07E22D2B1444}"/>
                </a:ext>
              </a:extLst>
            </p:cNvPr>
            <p:cNvSpPr txBox="1"/>
            <p:nvPr/>
          </p:nvSpPr>
          <p:spPr>
            <a:xfrm>
              <a:off x="6202015" y="5543843"/>
              <a:ext cx="598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/>
                  </a:solidFill>
                </a:rPr>
                <a:t>ROAS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94293B9-F88B-48B4-93EE-E0C30212DB02}"/>
              </a:ext>
            </a:extLst>
          </p:cNvPr>
          <p:cNvSpPr txBox="1"/>
          <p:nvPr/>
        </p:nvSpPr>
        <p:spPr>
          <a:xfrm>
            <a:off x="772318" y="6132059"/>
            <a:ext cx="739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>
                <a:solidFill>
                  <a:srgbClr val="58585A"/>
                </a:solidFill>
                <a:cs typeface="Arial" panose="020B0604020202020204" pitchFamily="34" charset="0"/>
              </a:rPr>
              <a:t>ROAS = Return On Ad Spend and is calculated by dividing revenue by spend </a:t>
            </a:r>
          </a:p>
        </p:txBody>
      </p:sp>
    </p:spTree>
    <p:extLst>
      <p:ext uri="{BB962C8B-B14F-4D97-AF65-F5344CB8AC3E}">
        <p14:creationId xmlns:p14="http://schemas.microsoft.com/office/powerpoint/2010/main" val="197721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mazing Template 3 slide masters Citrus OJ GFJ 2014">
  <a:themeElements>
    <a:clrScheme name="FDOC">
      <a:dk1>
        <a:srgbClr val="FE8100"/>
      </a:dk1>
      <a:lt1>
        <a:srgbClr val="FEFFFD"/>
      </a:lt1>
      <a:dk2>
        <a:srgbClr val="24AE48"/>
      </a:dk2>
      <a:lt2>
        <a:srgbClr val="DCEEF8"/>
      </a:lt2>
      <a:accent1>
        <a:srgbClr val="3E92C3"/>
      </a:accent1>
      <a:accent2>
        <a:srgbClr val="592801"/>
      </a:accent2>
      <a:accent3>
        <a:srgbClr val="9BBB59"/>
      </a:accent3>
      <a:accent4>
        <a:srgbClr val="000000"/>
      </a:accent4>
      <a:accent5>
        <a:srgbClr val="CACACA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a4a633-01f3-4465-83da-d255cae6cf9a">
      <UserInfo>
        <DisplayName>Bates, Victoria</DisplayName>
        <AccountId>54</AccountId>
        <AccountType/>
      </UserInfo>
      <UserInfo>
        <DisplayName>Gengler, Heidi</DisplayName>
        <AccountId>73</AccountId>
        <AccountType/>
      </UserInfo>
      <UserInfo>
        <DisplayName>Filardi, Ashley (Edelman)</DisplayName>
        <AccountId>295</AccountId>
        <AccountType/>
      </UserInfo>
      <UserInfo>
        <DisplayName>Dely, Rachel</DisplayName>
        <AccountId>290</AccountId>
        <AccountType/>
      </UserInfo>
      <UserInfo>
        <DisplayName>Jorgenson, Amberly</DisplayName>
        <AccountId>601</AccountId>
        <AccountType/>
      </UserInfo>
      <UserInfo>
        <DisplayName>Johnson, Danielle</DisplayName>
        <AccountId>100</AccountId>
        <AccountType/>
      </UserInfo>
      <UserInfo>
        <DisplayName>Osborne, Leah</DisplayName>
        <AccountId>1303</AccountId>
        <AccountType/>
      </UserInfo>
      <UserInfo>
        <DisplayName>Bates, Chip</DisplayName>
        <AccountId>14</AccountId>
        <AccountType/>
      </UserInfo>
      <UserInfo>
        <DisplayName>Heflin, Christina</DisplayName>
        <AccountId>715</AccountId>
        <AccountType/>
      </UserInfo>
    </SharedWithUsers>
    <Number xmlns="955efbd1-cae2-4e26-825d-a7c33a4d969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097B6D6175F849AAA0244B674E931F" ma:contentTypeVersion="15" ma:contentTypeDescription="Create a new document." ma:contentTypeScope="" ma:versionID="a0ed1ba81238abad77d76c0d59b1c047">
  <xsd:schema xmlns:xsd="http://www.w3.org/2001/XMLSchema" xmlns:xs="http://www.w3.org/2001/XMLSchema" xmlns:p="http://schemas.microsoft.com/office/2006/metadata/properties" xmlns:ns2="955efbd1-cae2-4e26-825d-a7c33a4d9696" xmlns:ns3="d6a4a633-01f3-4465-83da-d255cae6cf9a" targetNamespace="http://schemas.microsoft.com/office/2006/metadata/properties" ma:root="true" ma:fieldsID="613f5d43ac4373310403f99a27cfa60e" ns2:_="" ns3:_="">
    <xsd:import namespace="955efbd1-cae2-4e26-825d-a7c33a4d9696"/>
    <xsd:import namespace="d6a4a633-01f3-4465-83da-d255cae6cf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Numb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efbd1-cae2-4e26-825d-a7c33a4d96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Number" ma:index="21" nillable="true" ma:displayName="Number" ma:format="Dropdown" ma:internalName="Number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a4a633-01f3-4465-83da-d255cae6cf9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EFBD27-1AD8-4D1C-9BA5-32D95CD0A6FE}">
  <ds:schemaRefs>
    <ds:schemaRef ds:uri="955efbd1-cae2-4e26-825d-a7c33a4d9696"/>
    <ds:schemaRef ds:uri="d6a4a633-01f3-4465-83da-d255cae6cf9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9054B8B-AB40-4385-9B68-B7496D5D4D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4C0265-A98E-4F63-A623-EB4A0A3CA06D}">
  <ds:schemaRefs>
    <ds:schemaRef ds:uri="955efbd1-cae2-4e26-825d-a7c33a4d9696"/>
    <ds:schemaRef ds:uri="d6a4a633-01f3-4465-83da-d255cae6cf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785</Words>
  <Application>Microsoft Office PowerPoint</Application>
  <PresentationFormat>Widescreen</PresentationFormat>
  <Paragraphs>183</Paragraphs>
  <Slides>22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Malgun Gothic Semilight</vt:lpstr>
      <vt:lpstr>Arial</vt:lpstr>
      <vt:lpstr>Arial Black</vt:lpstr>
      <vt:lpstr>Cahuenga</vt:lpstr>
      <vt:lpstr>Calibri</vt:lpstr>
      <vt:lpstr>Calibri Light</vt:lpstr>
      <vt:lpstr>Franklin Gothic Book</vt:lpstr>
      <vt:lpstr>Franklin Gothic Medium</vt:lpstr>
      <vt:lpstr>HurmeGeometricSans4 Regular</vt:lpstr>
      <vt:lpstr>Intro Book Alt</vt:lpstr>
      <vt:lpstr>Office Theme</vt:lpstr>
      <vt:lpstr>1_Office Theme</vt:lpstr>
      <vt:lpstr>Amazing Template 3 slide masters Citrus OJ GFJ 2014</vt:lpstr>
      <vt:lpstr> A behind-the-scenes dive into how it all works, with Edible</vt:lpstr>
      <vt:lpstr>Introduction – Why We’re Here Today</vt:lpstr>
      <vt:lpstr>PowerPoint Presentation</vt:lpstr>
      <vt:lpstr>Core Plan Principles For Success </vt:lpstr>
      <vt:lpstr>FY21-22 Plan Overview </vt:lpstr>
      <vt:lpstr>Focusing in on Purchase</vt:lpstr>
      <vt:lpstr>PowerPoint Presentation</vt:lpstr>
      <vt:lpstr>Three Types of eCommerce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Always Optimizing &amp; Being Nimble</vt:lpstr>
      <vt:lpstr>Q&amp;A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Edible</dc:creator>
  <cp:lastModifiedBy>Samantha Lane</cp:lastModifiedBy>
  <cp:revision>3</cp:revision>
  <dcterms:created xsi:type="dcterms:W3CDTF">2020-01-14T20:30:18Z</dcterms:created>
  <dcterms:modified xsi:type="dcterms:W3CDTF">2022-01-13T21:01:27Z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0x010100C6097B6D6175F849AAA0244B674E931F</vt:lpwstr>
  </property>
</Properties>
</file>